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ink/ink2.xml" ContentType="application/inkml+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44"/>
  </p:notesMasterIdLst>
  <p:handoutMasterIdLst>
    <p:handoutMasterId r:id="rId45"/>
  </p:handoutMasterIdLst>
  <p:sldIdLst>
    <p:sldId id="1918" r:id="rId2"/>
    <p:sldId id="258" r:id="rId3"/>
    <p:sldId id="1971" r:id="rId4"/>
    <p:sldId id="599" r:id="rId5"/>
    <p:sldId id="1940" r:id="rId6"/>
    <p:sldId id="604" r:id="rId7"/>
    <p:sldId id="605" r:id="rId8"/>
    <p:sldId id="606" r:id="rId9"/>
    <p:sldId id="607" r:id="rId10"/>
    <p:sldId id="601" r:id="rId11"/>
    <p:sldId id="602" r:id="rId12"/>
    <p:sldId id="614" r:id="rId13"/>
    <p:sldId id="603" r:id="rId14"/>
    <p:sldId id="613" r:id="rId15"/>
    <p:sldId id="1935" r:id="rId16"/>
    <p:sldId id="615" r:id="rId17"/>
    <p:sldId id="616" r:id="rId18"/>
    <p:sldId id="1942" r:id="rId19"/>
    <p:sldId id="1943" r:id="rId20"/>
    <p:sldId id="1944" r:id="rId21"/>
    <p:sldId id="1945" r:id="rId22"/>
    <p:sldId id="1946" r:id="rId23"/>
    <p:sldId id="1947" r:id="rId24"/>
    <p:sldId id="1936" r:id="rId25"/>
    <p:sldId id="617" r:id="rId26"/>
    <p:sldId id="1948" r:id="rId27"/>
    <p:sldId id="1939" r:id="rId28"/>
    <p:sldId id="610" r:id="rId29"/>
    <p:sldId id="619" r:id="rId30"/>
    <p:sldId id="1950" r:id="rId31"/>
    <p:sldId id="1949" r:id="rId32"/>
    <p:sldId id="1951" r:id="rId33"/>
    <p:sldId id="611" r:id="rId34"/>
    <p:sldId id="1965" r:id="rId35"/>
    <p:sldId id="1966" r:id="rId36"/>
    <p:sldId id="1967" r:id="rId37"/>
    <p:sldId id="1968" r:id="rId38"/>
    <p:sldId id="620" r:id="rId39"/>
    <p:sldId id="612" r:id="rId40"/>
    <p:sldId id="1969" r:id="rId41"/>
    <p:sldId id="1970" r:id="rId42"/>
    <p:sldId id="621" r:id="rId43"/>
  </p:sldIdLst>
  <p:sldSz cx="12192000" cy="6858000"/>
  <p:notesSz cx="6858000" cy="9144000"/>
  <p:defaultTextStyle>
    <a:defPPr>
      <a:defRPr lang="en-US"/>
    </a:defPPr>
    <a:lvl1pPr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1pPr>
    <a:lvl2pPr marL="457178"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2pPr>
    <a:lvl3pPr marL="914354"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3pPr>
    <a:lvl4pPr marL="1371532"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4pPr>
    <a:lvl5pPr marL="1828709"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5pPr>
    <a:lvl6pPr marL="2285886" algn="l" defTabSz="457178" rtl="0" eaLnBrk="1" latinLnBrk="0" hangingPunct="1">
      <a:defRPr sz="1600" kern="1200">
        <a:solidFill>
          <a:schemeClr val="tx1"/>
        </a:solidFill>
        <a:latin typeface="Times New Roman" charset="0"/>
        <a:ea typeface="ＭＳ Ｐゴシック" charset="0"/>
        <a:cs typeface="ＭＳ Ｐゴシック" charset="0"/>
      </a:defRPr>
    </a:lvl6pPr>
    <a:lvl7pPr marL="2743062" algn="l" defTabSz="457178" rtl="0" eaLnBrk="1" latinLnBrk="0" hangingPunct="1">
      <a:defRPr sz="1600" kern="1200">
        <a:solidFill>
          <a:schemeClr val="tx1"/>
        </a:solidFill>
        <a:latin typeface="Times New Roman" charset="0"/>
        <a:ea typeface="ＭＳ Ｐゴシック" charset="0"/>
        <a:cs typeface="ＭＳ Ｐゴシック" charset="0"/>
      </a:defRPr>
    </a:lvl7pPr>
    <a:lvl8pPr marL="3200240" algn="l" defTabSz="457178" rtl="0" eaLnBrk="1" latinLnBrk="0" hangingPunct="1">
      <a:defRPr sz="1600" kern="1200">
        <a:solidFill>
          <a:schemeClr val="tx1"/>
        </a:solidFill>
        <a:latin typeface="Times New Roman" charset="0"/>
        <a:ea typeface="ＭＳ Ｐゴシック" charset="0"/>
        <a:cs typeface="ＭＳ Ｐゴシック" charset="0"/>
      </a:defRPr>
    </a:lvl8pPr>
    <a:lvl9pPr marL="3657418" algn="l" defTabSz="457178" rtl="0" eaLnBrk="1" latinLnBrk="0" hangingPunct="1">
      <a:defRPr sz="1600" kern="1200">
        <a:solidFill>
          <a:schemeClr val="tx1"/>
        </a:solidFill>
        <a:latin typeface="Times New Roman"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064" userDrawn="1">
          <p15:clr>
            <a:srgbClr val="A4A3A4"/>
          </p15:clr>
        </p15:guide>
        <p15:guide id="2" pos="46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1CFF"/>
    <a:srgbClr val="404040"/>
    <a:srgbClr val="585959"/>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248" autoAdjust="0"/>
    <p:restoredTop sz="81129"/>
  </p:normalViewPr>
  <p:slideViewPr>
    <p:cSldViewPr>
      <p:cViewPr varScale="1">
        <p:scale>
          <a:sx n="79" d="100"/>
          <a:sy n="79" d="100"/>
        </p:scale>
        <p:origin x="744" y="504"/>
      </p:cViewPr>
      <p:guideLst>
        <p:guide orient="horz" pos="2064"/>
        <p:guide pos="460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1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2713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2713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271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99FC81DA-D82C-D248-96DA-971BAA9C8F3F}" type="slidenum">
              <a:rPr lang="en-US"/>
              <a:pPr/>
              <a:t>‹#›</a:t>
            </a:fld>
            <a:endParaRPr lang="en-US"/>
          </a:p>
        </p:txBody>
      </p:sp>
    </p:spTree>
    <p:extLst>
      <p:ext uri="{BB962C8B-B14F-4D97-AF65-F5344CB8AC3E}">
        <p14:creationId xmlns:p14="http://schemas.microsoft.com/office/powerpoint/2010/main" val="201185264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14T02:49:40.940"/>
    </inkml:context>
    <inkml:brush xml:id="br0">
      <inkml:brushProperty name="width" value="0.2" units="cm"/>
      <inkml:brushProperty name="height" value="0.2" units="cm"/>
      <inkml:brushProperty name="color" value="#5B2D90"/>
    </inkml:brush>
  </inkml:definitions>
  <inkml:trace contextRef="#ctx0" brushRef="#br0">1043 0 24575,'-45'44'0,"0"0"0,-4-1 0,-3 1 0,-7 7 0,-2 1 0,3-4 0,1-3 0,7-4 0,2-1 0,3 1 0,3 0 0,-26 32 0,11 1 0,11-4 0,16-11 0,5-3 0,4-5 0,-1 0 0,-3 6 0,-2 0 0,1 1 0,7-5 0,4-7 0,1-4 0,2-2 0,1-1 0,3 1 0,4 3 0,2 4 0,2 3 0,8 4 0,10 4 0,9-1 0,11 0 0,6-3 0,1-2 0,5-1 0,1-5 0,3-2 0,5-3 0,3-2 0,-2-1 0,3-3 0,10 1 0,11-7 0,-36-16 0,2-3 0,6-2 0,0-3 0,3-2 0,-1-1 0,1 0 0,0-1 0,-1-1 0,-2 0 0,41 0 0,-18-2 0,-19-4 0,-19-4 0,-8-4 0,-4-4 0,0-8 0,2-11 0,0-9 0,2-10 0,2-7 0,-2 0 0,-5 3 0,-5 7 0,-6 7 0,-3-2 0,-2-1 0,-2-6 0,-2-14 0,2-13 0,-1-14 0,-6 45 0,-1-1 0,0-2 0,-1 0 0,0 2 0,-2 1 0,-3-42 0,-10 8 0,-11 15 0,-11 2 0,-5 4 0,-2 3 0,0 0 0,-2 3 0,1-2 0,8 1 0,2 6 0,5 4 0,2 9 0,-3 6 0,1 2 0,1 5 0,-2 4 0,-3 4 0,-2 7 0,1 5 0,-1 0 0,-4 2 0,-6 0 0,-5 1 0,4 0 0,6 0 0,6-2 0,10 0 0,5 0 0,4 0 0,4 2 0,4 1 0,2 3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14T02:55:05.780"/>
    </inkml:context>
    <inkml:brush xml:id="br0">
      <inkml:brushProperty name="width" value="0.2" units="cm"/>
      <inkml:brushProperty name="height" value="0.2" units="cm"/>
      <inkml:brushProperty name="color" value="#5B2D90"/>
    </inkml:brush>
  </inkml:definitions>
  <inkml:trace contextRef="#ctx0" brushRef="#br0">1119 1 24575,'-44'32'0,"0"0"0,1 2 0,0 0 0,-1 4 0,0 0 0,-4 2 0,0 2 0,2 1 0,0 1 0,-2 0 0,0 0 0,-1 4 0,1 1 0,6-1 0,1 0 0,2-5 0,1 1 0,6-2 0,2-1 0,-21 31 0,9-1 0,0 9 0,9 0 0,4 0 0,9-8 0,5-6 0,4 1 0,5 2 0,2 4 0,4 1 0,0 6 0,0 2 0,0 5 0,0 6 0,2 0 0,8 6 0,7-3 0,10-2 0,-12-46 0,0 1 0,0 0 0,2 0 0,0 1 0,0 1 0,-2 0 0,1 1 0,1 3 0,1 1 0,-2 3 0,0 2 0,0 3 0,0 1 0,1 3 0,0 2 0,-1 1 0,-1 2 0,0-2 0,0 1 0,-3-3 0,0-1 0,0-5 0,0-2 0,-1-6 0,0-3 0,9 43 0,-2-16 0,-5-14 0,-2-4 0,2-4 0,0 4 0,4 8 0,-1 2 0,0 4 0,0 1 0,-1 3 0,-2 7 0,0 3 0,0 4 0,2-4 0,3-6 0,0-3 0,2-10 0,2-3 0,5 0 0,2-4 0,2-1 0,2-5 0,2-5 0,4-3 0,6-2 0,9-1 0,9-5 0,12 0 0,12-5 0,8-10 0,2-10 0,-2-11 0,0-4 0,-5-1 0,-3 0 0,-8 0 0,-5-6 0,-6-9 0,-1-16 0,0-18 0,-31 14 0,0-4 0,5-12 0,0-4 0,4-11 0,-1-5 0,-11 13 0,-1-2 0,1-2-225,2-4 0,0-3 0,-1 0 225,0-3 0,0 0 0,-2-1 0,-1 0 0,-2-2 0,-1 1 0,-3 5 0,-1 1 0,-2 0 0,-2 3 0,-2 1 0,-2-1-15,6-27 1,-2 1 14,-3 5 0,-2 2 0,-2 3 0,-2 2 0,-2 6 0,-2 1 0,-1 5 0,-1 2 0,-2 3 0,-1 2 336,0 1 1,-2 0-337,1-2 0,-2 0 15,1-2 1,0-1-16,0-2 0,0-1 0,0-1 0,0 0 0,0-3 0,0-1 0,1-1 0,-2-1 0,-1-2 0,-2 0 0,-3-2 0,-2 0 0,-2 2 0,-2 2 0,-4 2 0,-1 1 0,0 6 0,-1 1 0,0 7 0,0 2 0,-1 6 0,0 3 0,-18-38 0,2 13 0,0 4 0,3 6 0,-1 5 0,1 2 0,1 6 0,3 4 0,2 0 0,0 2 0,2-4 0,-6 1 0,-1 1 0,-3 0 0,-1 7 0,4 7 0,2 4 0,2 2 0,0-2 0,0-2 0,-1 0 0,2-1 0,2 1 0,0-1 0,1 1 0,-8-1 0,-5 2 0,-7 1 0,-3 2 0,-7 4 0,-7-1 0,-8 3 0,-11-1 0,-1 0 0,0 0 0,2 1 0,5 0 0,5 3 0,5 0 0,7-1 0,9 1 0,7 1 0,7 4 0,8 3 0,6 4 0,9 2 0,6 1 0</inkml:trace>
</inkml:ink>
</file>

<file path=ppt/media/image16.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F0D4404-C563-6B43-A824-459A163A6375}" type="slidenum">
              <a:rPr lang="en-US"/>
              <a:pPr/>
              <a:t>‹#›</a:t>
            </a:fld>
            <a:endParaRPr lang="en-US"/>
          </a:p>
        </p:txBody>
      </p:sp>
    </p:spTree>
    <p:extLst>
      <p:ext uri="{BB962C8B-B14F-4D97-AF65-F5344CB8AC3E}">
        <p14:creationId xmlns:p14="http://schemas.microsoft.com/office/powerpoint/2010/main" val="253165592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ＭＳ Ｐゴシック" charset="-128"/>
      </a:defRPr>
    </a:lvl1pPr>
    <a:lvl2pPr marL="457178"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354"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532"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709"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5886" algn="l" defTabSz="457178" rtl="0" eaLnBrk="1" latinLnBrk="0" hangingPunct="1">
      <a:defRPr sz="1200" kern="1200">
        <a:solidFill>
          <a:schemeClr val="tx1"/>
        </a:solidFill>
        <a:latin typeface="+mn-lt"/>
        <a:ea typeface="+mn-ea"/>
        <a:cs typeface="+mn-cs"/>
      </a:defRPr>
    </a:lvl6pPr>
    <a:lvl7pPr marL="2743062" algn="l" defTabSz="457178" rtl="0" eaLnBrk="1" latinLnBrk="0" hangingPunct="1">
      <a:defRPr sz="1200" kern="1200">
        <a:solidFill>
          <a:schemeClr val="tx1"/>
        </a:solidFill>
        <a:latin typeface="+mn-lt"/>
        <a:ea typeface="+mn-ea"/>
        <a:cs typeface="+mn-cs"/>
      </a:defRPr>
    </a:lvl7pPr>
    <a:lvl8pPr marL="3200240" algn="l" defTabSz="457178" rtl="0" eaLnBrk="1" latinLnBrk="0" hangingPunct="1">
      <a:defRPr sz="1200" kern="1200">
        <a:solidFill>
          <a:schemeClr val="tx1"/>
        </a:solidFill>
        <a:latin typeface="+mn-lt"/>
        <a:ea typeface="+mn-ea"/>
        <a:cs typeface="+mn-cs"/>
      </a:defRPr>
    </a:lvl8pPr>
    <a:lvl9pPr marL="3657418" algn="l" defTabSz="4571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3526410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14</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27688879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NimbusRomNo9L"/>
              </a:rPr>
              <a:t>The word </a:t>
            </a:r>
            <a:r>
              <a:rPr lang="en-US" sz="1800" b="0" dirty="0">
                <a:effectLst/>
                <a:latin typeface="NimbusRomNo9L"/>
              </a:rPr>
              <a:t>head </a:t>
            </a:r>
            <a:r>
              <a:rPr lang="en-US" sz="1800" dirty="0">
                <a:effectLst/>
                <a:latin typeface="NimbusRomNo9L"/>
              </a:rPr>
              <a:t>is used in </a:t>
            </a:r>
            <a:r>
              <a:rPr lang="en-US" sz="1200" dirty="0">
                <a:effectLst/>
                <a:latin typeface="Times New Roman" charset="0"/>
              </a:rPr>
              <a:t> </a:t>
            </a:r>
            <a:r>
              <a:rPr lang="en-US" sz="1800" dirty="0">
                <a:effectLst/>
                <a:latin typeface="NimbusRomNo9L"/>
              </a:rPr>
              <a:t>transformers to refer to specific structured layers </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15</a:t>
            </a:fld>
            <a:endParaRPr lang="en-US"/>
          </a:p>
        </p:txBody>
      </p:sp>
    </p:spTree>
    <p:extLst>
      <p:ext uri="{BB962C8B-B14F-4D97-AF65-F5344CB8AC3E}">
        <p14:creationId xmlns:p14="http://schemas.microsoft.com/office/powerpoint/2010/main" val="1905826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16</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27288710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17</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1359766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NimbusRomNo9L"/>
              </a:rPr>
              <a:t>the result of a dot product can be an arbitrarily large (positive or negative) value, and exponentiating large values can lead to numerical issues and loss of gradients during training. To avoid this, we scale the dot product by a factor related to the size of the embeddings, via diving by the square root of the dimensionality of the query and key vectors (</a:t>
            </a:r>
            <a:r>
              <a:rPr lang="en-US" sz="1800" i="1" dirty="0">
                <a:effectLst/>
                <a:latin typeface="NimbusRomNo9L"/>
              </a:rPr>
              <a:t>dk</a:t>
            </a:r>
            <a:r>
              <a:rPr lang="en-US" sz="1800" dirty="0">
                <a:effectLst/>
                <a:latin typeface="NimbusRomNo9L"/>
              </a:rPr>
              <a:t>). </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20</a:t>
            </a:fld>
            <a:endParaRPr lang="en-US"/>
          </a:p>
        </p:txBody>
      </p:sp>
    </p:spTree>
    <p:extLst>
      <p:ext uri="{BB962C8B-B14F-4D97-AF65-F5344CB8AC3E}">
        <p14:creationId xmlns:p14="http://schemas.microsoft.com/office/powerpoint/2010/main" val="37891751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21</a:t>
            </a:fld>
            <a:endParaRPr lang="en-US"/>
          </a:p>
        </p:txBody>
      </p:sp>
    </p:spTree>
    <p:extLst>
      <p:ext uri="{BB962C8B-B14F-4D97-AF65-F5344CB8AC3E}">
        <p14:creationId xmlns:p14="http://schemas.microsoft.com/office/powerpoint/2010/main" val="2250320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NimbusRomNo9L"/>
              </a:rPr>
              <a:t>Up to 128 in Lllama3 405B</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22</a:t>
            </a:fld>
            <a:endParaRPr lang="en-US"/>
          </a:p>
        </p:txBody>
      </p:sp>
    </p:spTree>
    <p:extLst>
      <p:ext uri="{BB962C8B-B14F-4D97-AF65-F5344CB8AC3E}">
        <p14:creationId xmlns:p14="http://schemas.microsoft.com/office/powerpoint/2010/main" val="21553618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25</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4392892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26</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2998399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Technically this is the </a:t>
            </a:r>
            <a:r>
              <a:rPr lang="en-US" b="1" dirty="0" err="1"/>
              <a:t>prenorm</a:t>
            </a:r>
            <a:r>
              <a:rPr lang="en-US" dirty="0"/>
              <a:t> </a:t>
            </a:r>
            <a:r>
              <a:rPr lang="en-US" dirty="0" err="1"/>
              <a:t>arechitrecture</a:t>
            </a:r>
            <a:r>
              <a:rPr lang="en-US" dirty="0"/>
              <a:t>; there is an older "</a:t>
            </a:r>
            <a:r>
              <a:rPr lang="en-US" dirty="0" err="1"/>
              <a:t>postnorm</a:t>
            </a:r>
            <a:r>
              <a:rPr lang="en-US" dirty="0"/>
              <a:t>" architecture with the layer norms after the feedforward.</a:t>
            </a:r>
          </a:p>
        </p:txBody>
      </p:sp>
      <p:sp>
        <p:nvSpPr>
          <p:cNvPr id="4" name="Slide Number Placeholder 3"/>
          <p:cNvSpPr>
            <a:spLocks noGrp="1"/>
          </p:cNvSpPr>
          <p:nvPr>
            <p:ph type="sldNum" sz="quarter" idx="5"/>
          </p:nvPr>
        </p:nvSpPr>
        <p:spPr/>
        <p:txBody>
          <a:bodyPr/>
          <a:lstStyle/>
          <a:p>
            <a:fld id="{DF0D4404-C563-6B43-A824-459A163A6375}" type="slidenum">
              <a:rPr lang="en-US" smtClean="0"/>
              <a:pPr/>
              <a:t>28</a:t>
            </a:fld>
            <a:endParaRPr lang="en-US"/>
          </a:p>
        </p:txBody>
      </p:sp>
    </p:spTree>
    <p:extLst>
      <p:ext uri="{BB962C8B-B14F-4D97-AF65-F5344CB8AC3E}">
        <p14:creationId xmlns:p14="http://schemas.microsoft.com/office/powerpoint/2010/main" val="2441028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2</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9249385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The weights are the same for each token position </a:t>
            </a:r>
            <a:r>
              <a:rPr lang="en-US" sz="1800" i="1" dirty="0" err="1">
                <a:effectLst/>
                <a:latin typeface="NimbusRomNo9L"/>
              </a:rPr>
              <a:t>i</a:t>
            </a:r>
            <a:r>
              <a:rPr lang="en-US" sz="1800" i="1" dirty="0">
                <a:effectLst/>
                <a:latin typeface="NimbusRomNo9L"/>
              </a:rPr>
              <a:t> </a:t>
            </a:r>
            <a:r>
              <a:rPr lang="en-US" sz="1800" dirty="0">
                <a:effectLst/>
                <a:latin typeface="NimbusRomNo9L"/>
              </a:rPr>
              <a:t>, but are different from layer to layer. It is common to make the dimensionality </a:t>
            </a:r>
            <a:r>
              <a:rPr lang="en-US" sz="1800" i="1" dirty="0" err="1">
                <a:effectLst/>
                <a:latin typeface="NimbusRomNo9L"/>
              </a:rPr>
              <a:t>d</a:t>
            </a:r>
            <a:r>
              <a:rPr lang="en-US" sz="1800" dirty="0" err="1">
                <a:effectLst/>
                <a:latin typeface="NimbusRomNo9L"/>
              </a:rPr>
              <a:t>ff</a:t>
            </a:r>
            <a:r>
              <a:rPr lang="en-US" sz="1800" dirty="0">
                <a:effectLst/>
                <a:latin typeface="NimbusRomNo9L"/>
              </a:rPr>
              <a:t> of the hidden layer of the feedforward network be larger than the model dimensionality </a:t>
            </a:r>
            <a:r>
              <a:rPr lang="en-US" sz="1800" i="1" dirty="0">
                <a:effectLst/>
                <a:latin typeface="NimbusRomNo9L"/>
              </a:rPr>
              <a:t>d</a:t>
            </a:r>
            <a:r>
              <a:rPr lang="en-US" sz="1800" dirty="0">
                <a:effectLst/>
                <a:latin typeface="NimbusRomNo9L"/>
              </a:rPr>
              <a:t>. (For example in the original transformer model, </a:t>
            </a:r>
            <a:r>
              <a:rPr lang="en-US" sz="1800" i="1" dirty="0">
                <a:effectLst/>
                <a:latin typeface="NimbusRomNo9L"/>
              </a:rPr>
              <a:t>d </a:t>
            </a:r>
            <a:r>
              <a:rPr lang="en-US" sz="1800" dirty="0">
                <a:effectLst/>
                <a:latin typeface="CMR10"/>
              </a:rPr>
              <a:t>= </a:t>
            </a:r>
            <a:r>
              <a:rPr lang="en-US" sz="1800" dirty="0">
                <a:effectLst/>
                <a:latin typeface="NimbusRomNo9L"/>
              </a:rPr>
              <a:t>512 and </a:t>
            </a:r>
            <a:r>
              <a:rPr lang="en-US" sz="1800" i="1" dirty="0" err="1">
                <a:effectLst/>
                <a:latin typeface="NimbusRomNo9L"/>
              </a:rPr>
              <a:t>d</a:t>
            </a:r>
            <a:r>
              <a:rPr lang="en-US" sz="1800" dirty="0" err="1">
                <a:effectLst/>
                <a:latin typeface="NimbusRomNo9L"/>
              </a:rPr>
              <a:t>ff</a:t>
            </a:r>
            <a:r>
              <a:rPr lang="en-US" sz="1800" dirty="0">
                <a:effectLst/>
                <a:latin typeface="NimbusRomNo9L"/>
              </a:rPr>
              <a:t> </a:t>
            </a:r>
            <a:r>
              <a:rPr lang="en-US" sz="1800" dirty="0">
                <a:effectLst/>
                <a:latin typeface="CMR10"/>
              </a:rPr>
              <a:t>= </a:t>
            </a:r>
            <a:r>
              <a:rPr lang="en-US" sz="1800" dirty="0">
                <a:effectLst/>
                <a:latin typeface="NimbusRomNo9L"/>
              </a:rPr>
              <a:t>2048.)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29</a:t>
            </a:fld>
            <a:endParaRPr lang="en-US"/>
          </a:p>
        </p:txBody>
      </p:sp>
    </p:spTree>
    <p:extLst>
      <p:ext uri="{BB962C8B-B14F-4D97-AF65-F5344CB8AC3E}">
        <p14:creationId xmlns:p14="http://schemas.microsoft.com/office/powerpoint/2010/main" val="21285315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The weights are the same for each token position </a:t>
            </a:r>
            <a:r>
              <a:rPr lang="en-US" sz="1800" i="1" dirty="0" err="1">
                <a:effectLst/>
                <a:latin typeface="NimbusRomNo9L"/>
              </a:rPr>
              <a:t>i</a:t>
            </a:r>
            <a:r>
              <a:rPr lang="en-US" sz="1800" i="1" dirty="0">
                <a:effectLst/>
                <a:latin typeface="NimbusRomNo9L"/>
              </a:rPr>
              <a:t> </a:t>
            </a:r>
            <a:r>
              <a:rPr lang="en-US" sz="1800" dirty="0">
                <a:effectLst/>
                <a:latin typeface="NimbusRomNo9L"/>
              </a:rPr>
              <a:t>, but are different from layer to layer. It is common to make the dimensionality </a:t>
            </a:r>
            <a:r>
              <a:rPr lang="en-US" sz="1800" i="1" dirty="0" err="1">
                <a:effectLst/>
                <a:latin typeface="NimbusRomNo9L"/>
              </a:rPr>
              <a:t>d</a:t>
            </a:r>
            <a:r>
              <a:rPr lang="en-US" sz="1800" dirty="0" err="1">
                <a:effectLst/>
                <a:latin typeface="NimbusRomNo9L"/>
              </a:rPr>
              <a:t>ff</a:t>
            </a:r>
            <a:r>
              <a:rPr lang="en-US" sz="1800" dirty="0">
                <a:effectLst/>
                <a:latin typeface="NimbusRomNo9L"/>
              </a:rPr>
              <a:t> of the hidden layer of the feedforward network be larger than the model dimensionality </a:t>
            </a:r>
            <a:r>
              <a:rPr lang="en-US" sz="1800" i="1" dirty="0">
                <a:effectLst/>
                <a:latin typeface="NimbusRomNo9L"/>
              </a:rPr>
              <a:t>d</a:t>
            </a:r>
            <a:r>
              <a:rPr lang="en-US" sz="1800" dirty="0">
                <a:effectLst/>
                <a:latin typeface="NimbusRomNo9L"/>
              </a:rPr>
              <a:t>. (For example in the original transformer model, </a:t>
            </a:r>
            <a:r>
              <a:rPr lang="en-US" sz="1800" i="1" dirty="0">
                <a:effectLst/>
                <a:latin typeface="NimbusRomNo9L"/>
              </a:rPr>
              <a:t>d </a:t>
            </a:r>
            <a:r>
              <a:rPr lang="en-US" sz="1800" dirty="0">
                <a:effectLst/>
                <a:latin typeface="CMR10"/>
              </a:rPr>
              <a:t>= </a:t>
            </a:r>
            <a:r>
              <a:rPr lang="en-US" sz="1800" dirty="0">
                <a:effectLst/>
                <a:latin typeface="NimbusRomNo9L"/>
              </a:rPr>
              <a:t>512 and </a:t>
            </a:r>
            <a:r>
              <a:rPr lang="en-US" sz="1800" i="1" dirty="0" err="1">
                <a:effectLst/>
                <a:latin typeface="NimbusRomNo9L"/>
              </a:rPr>
              <a:t>d</a:t>
            </a:r>
            <a:r>
              <a:rPr lang="en-US" sz="1800" dirty="0" err="1">
                <a:effectLst/>
                <a:latin typeface="NimbusRomNo9L"/>
              </a:rPr>
              <a:t>ff</a:t>
            </a:r>
            <a:r>
              <a:rPr lang="en-US" sz="1800" dirty="0">
                <a:effectLst/>
                <a:latin typeface="NimbusRomNo9L"/>
              </a:rPr>
              <a:t> </a:t>
            </a:r>
            <a:r>
              <a:rPr lang="en-US" sz="1800" dirty="0">
                <a:effectLst/>
                <a:latin typeface="CMR10"/>
              </a:rPr>
              <a:t>= </a:t>
            </a:r>
            <a:r>
              <a:rPr lang="en-US" sz="1800" dirty="0">
                <a:effectLst/>
                <a:latin typeface="NimbusRomNo9L"/>
              </a:rPr>
              <a:t>2048.)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30</a:t>
            </a:fld>
            <a:endParaRPr lang="en-US"/>
          </a:p>
        </p:txBody>
      </p:sp>
    </p:spTree>
    <p:extLst>
      <p:ext uri="{BB962C8B-B14F-4D97-AF65-F5344CB8AC3E}">
        <p14:creationId xmlns:p14="http://schemas.microsoft.com/office/powerpoint/2010/main" val="569697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the term layer norm is a bit confusing; layer norm is </a:t>
            </a:r>
            <a:r>
              <a:rPr lang="en-US" sz="1800" b="0" dirty="0">
                <a:effectLst/>
                <a:latin typeface="NimbusRomNo9L"/>
              </a:rPr>
              <a:t>not </a:t>
            </a:r>
            <a:r>
              <a:rPr lang="en-US" sz="1800" dirty="0">
                <a:effectLst/>
                <a:latin typeface="NimbusRomNo9L"/>
              </a:rPr>
              <a:t>applied to an entire transformer layer, but just to the embedding vector of a single token. Thus the input to layer norm is a single vector of dimensionality </a:t>
            </a:r>
            <a:r>
              <a:rPr lang="en-US" sz="1800" i="1" dirty="0">
                <a:effectLst/>
                <a:latin typeface="NimbusRomNo9L"/>
              </a:rPr>
              <a:t>d </a:t>
            </a:r>
            <a:r>
              <a:rPr lang="en-US" sz="1800" dirty="0">
                <a:effectLst/>
                <a:latin typeface="NimbusRomNo9L"/>
              </a:rPr>
              <a:t>and the output is that vector normalized, again of dimensionality </a:t>
            </a:r>
            <a:r>
              <a:rPr lang="en-US" sz="1800" i="1" dirty="0">
                <a:effectLst/>
                <a:latin typeface="NimbusRomNo9L"/>
              </a:rPr>
              <a:t>d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31</a:t>
            </a:fld>
            <a:endParaRPr lang="en-US"/>
          </a:p>
        </p:txBody>
      </p:sp>
    </p:spTree>
    <p:extLst>
      <p:ext uri="{BB962C8B-B14F-4D97-AF65-F5344CB8AC3E}">
        <p14:creationId xmlns:p14="http://schemas.microsoft.com/office/powerpoint/2010/main" val="34781517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505201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4F6F4D-F099-B46C-349A-C02169AAF5C3}"/>
            </a:ext>
          </a:extLst>
        </p:cNvPr>
        <p:cNvGrpSpPr/>
        <p:nvPr/>
      </p:nvGrpSpPr>
      <p:grpSpPr>
        <a:xfrm>
          <a:off x="0" y="0"/>
          <a:ext cx="0" cy="0"/>
          <a:chOff x="0" y="0"/>
          <a:chExt cx="0" cy="0"/>
        </a:xfrm>
      </p:grpSpPr>
      <p:sp>
        <p:nvSpPr>
          <p:cNvPr id="21506" name="Rectangle 7">
            <a:extLst>
              <a:ext uri="{FF2B5EF4-FFF2-40B4-BE49-F238E27FC236}">
                <a16:creationId xmlns:a16="http://schemas.microsoft.com/office/drawing/2014/main" id="{B2505B20-84F5-306C-531A-96703A6291A7}"/>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3</a:t>
            </a:fld>
            <a:endParaRPr lang="en-US" sz="1200"/>
          </a:p>
        </p:txBody>
      </p:sp>
      <p:sp>
        <p:nvSpPr>
          <p:cNvPr id="21507" name="Rectangle 2">
            <a:extLst>
              <a:ext uri="{FF2B5EF4-FFF2-40B4-BE49-F238E27FC236}">
                <a16:creationId xmlns:a16="http://schemas.microsoft.com/office/drawing/2014/main" id="{2439866D-8F2A-FE80-3B50-AED35AC88CA7}"/>
              </a:ext>
            </a:extLst>
          </p:cNvPr>
          <p:cNvSpPr>
            <a:spLocks noGrp="1" noRot="1" noChangeAspect="1" noChangeArrowheads="1"/>
          </p:cNvSpPr>
          <p:nvPr>
            <p:ph type="sldImg"/>
          </p:nvPr>
        </p:nvSpPr>
        <p:spPr>
          <a:xfrm>
            <a:off x="381000" y="685800"/>
            <a:ext cx="6096000" cy="3429000"/>
          </a:xfrm>
          <a:solidFill>
            <a:srgbClr val="FFFFFF"/>
          </a:solidFill>
          <a:ln/>
        </p:spPr>
      </p:sp>
      <p:sp>
        <p:nvSpPr>
          <p:cNvPr id="21508" name="Rectangle 3">
            <a:extLst>
              <a:ext uri="{FF2B5EF4-FFF2-40B4-BE49-F238E27FC236}">
                <a16:creationId xmlns:a16="http://schemas.microsoft.com/office/drawing/2014/main" id="{D2405978-1B45-6337-DB2A-14B38EA18FD1}"/>
              </a:ext>
            </a:extLst>
          </p:cNvPr>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19624770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9596725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6</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17735211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8</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eaLnBrk="1" hangingPunct="1"/>
            <a:r>
              <a:rPr lang="en-US" dirty="0">
                <a:ea typeface="ＭＳ Ｐゴシック" charset="0"/>
                <a:cs typeface="ＭＳ Ｐゴシック" charset="0"/>
              </a:rPr>
              <a:t>But the static meaning of "it" can't represent that, it just means "I am a non-human pronoun". </a:t>
            </a:r>
          </a:p>
        </p:txBody>
      </p:sp>
    </p:spTree>
    <p:extLst>
      <p:ext uri="{BB962C8B-B14F-4D97-AF65-F5344CB8AC3E}">
        <p14:creationId xmlns:p14="http://schemas.microsoft.com/office/powerpoint/2010/main" val="1383585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10</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1463555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11</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4125800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13</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38344191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solidFill>
                  <a:schemeClr val="tx1">
                    <a:lumMod val="65000"/>
                    <a:lumOff val="35000"/>
                  </a:schemeClr>
                </a:solidFill>
              </a:defRPr>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65000"/>
                    <a:lumOff val="35000"/>
                  </a:schemeClr>
                </a:solidFill>
              </a:defRPr>
            </a:lvl1pPr>
            <a:lvl2pPr marL="404783" indent="-253982">
              <a:tabLst/>
              <a:defRPr sz="2400" baseline="0">
                <a:solidFill>
                  <a:schemeClr val="tx1">
                    <a:lumMod val="65000"/>
                    <a:lumOff val="35000"/>
                  </a:schemeClr>
                </a:solidFill>
              </a:defRPr>
            </a:lvl2pPr>
            <a:lvl3pPr marL="515899" indent="-228584">
              <a:tabLst/>
              <a:defRPr sz="2000" baseline="0">
                <a:solidFill>
                  <a:schemeClr val="tx1">
                    <a:lumMod val="65000"/>
                    <a:lumOff val="35000"/>
                  </a:schemeClr>
                </a:solidFill>
              </a:defRPr>
            </a:lvl3pPr>
            <a:lvl4pPr marL="690512" indent="-265093">
              <a:tabLst/>
              <a:defRPr sz="1600" baseline="0">
                <a:solidFill>
                  <a:schemeClr val="tx1">
                    <a:lumMod val="65000"/>
                    <a:lumOff val="35000"/>
                  </a:schemeClr>
                </a:solidFill>
              </a:defRPr>
            </a:lvl4pPr>
            <a:lvl5pPr marL="801628" indent="-239695">
              <a:tabLst/>
              <a:defRPr sz="1400" baseline="0">
                <a:solidFill>
                  <a:schemeClr val="tx1">
                    <a:lumMod val="65000"/>
                    <a:lumOff val="3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4/11/25</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3801555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75000"/>
                    <a:lumOff val="25000"/>
                  </a:schemeClr>
                </a:solidFill>
              </a:defRPr>
            </a:lvl1pPr>
            <a:lvl2pPr marL="404783" indent="-253982">
              <a:tabLst/>
              <a:defRPr sz="2400" baseline="0">
                <a:solidFill>
                  <a:schemeClr val="tx1">
                    <a:lumMod val="75000"/>
                    <a:lumOff val="25000"/>
                  </a:schemeClr>
                </a:solidFill>
              </a:defRPr>
            </a:lvl2pPr>
            <a:lvl3pPr marL="515899" indent="-228584">
              <a:tabLst/>
              <a:defRPr sz="2000" baseline="0">
                <a:solidFill>
                  <a:schemeClr val="tx1">
                    <a:lumMod val="75000"/>
                    <a:lumOff val="25000"/>
                  </a:schemeClr>
                </a:solidFill>
              </a:defRPr>
            </a:lvl3pPr>
            <a:lvl4pPr marL="690512" indent="-265093">
              <a:tabLst/>
              <a:defRPr sz="1600" baseline="0">
                <a:solidFill>
                  <a:schemeClr val="tx1">
                    <a:lumMod val="75000"/>
                    <a:lumOff val="25000"/>
                  </a:schemeClr>
                </a:solidFill>
              </a:defRPr>
            </a:lvl4pPr>
            <a:lvl5pPr marL="801628" indent="-239695">
              <a:tabLst/>
              <a:defRPr sz="1400" baseline="0">
                <a:solidFill>
                  <a:schemeClr val="tx1">
                    <a:lumMod val="75000"/>
                    <a:lumOff val="2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4/11/25</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82553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43"/>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4/11/25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313932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4/11/25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184223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41"/>
            <a:ext cx="5386917"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73" y="1671641"/>
            <a:ext cx="5389033"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990173" y="2311400"/>
            <a:ext cx="5389033"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1" y="3398527"/>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18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1361262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3"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5" y="731520"/>
            <a:ext cx="6679191" cy="5257800"/>
          </a:xfrm>
        </p:spPr>
        <p:txBody>
          <a:bodyPr/>
          <a:lstStyle>
            <a:lvl1pPr>
              <a:defRPr sz="3200" baseline="0">
                <a:solidFill>
                  <a:schemeClr val="accent2"/>
                </a:solidFill>
              </a:defRPr>
            </a:lvl1pPr>
            <a:lvl2pPr>
              <a:defRPr sz="2800" baseline="0">
                <a:solidFill>
                  <a:schemeClr val="accent2"/>
                </a:solidFill>
              </a:defRPr>
            </a:lvl2pPr>
            <a:lvl3pPr>
              <a:defRPr sz="24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3"/>
            <a:ext cx="3200400" cy="3379124"/>
          </a:xfrm>
        </p:spPr>
        <p:txBody>
          <a:bodyPr lIns="91440" rIns="91440">
            <a:normAutofit/>
          </a:bodyPr>
          <a:lstStyle>
            <a:lvl1pPr marL="0" indent="0">
              <a:buNone/>
              <a:defRPr sz="1125">
                <a:solidFill>
                  <a:srgbClr val="FFFFFF"/>
                </a:solidFill>
              </a:defRPr>
            </a:lvl1pPr>
            <a:lvl2pPr marL="342874" indent="0">
              <a:buNone/>
              <a:defRPr sz="900"/>
            </a:lvl2pPr>
            <a:lvl3pPr marL="685750" indent="0">
              <a:buNone/>
              <a:defRPr sz="751"/>
            </a:lvl3pPr>
            <a:lvl4pPr marL="1028624" indent="0">
              <a:buNone/>
              <a:defRPr sz="675"/>
            </a:lvl4pPr>
            <a:lvl5pPr marL="1371498" indent="0">
              <a:buNone/>
              <a:defRPr sz="675"/>
            </a:lvl5pPr>
            <a:lvl6pPr marL="1714372" indent="0">
              <a:buNone/>
              <a:defRPr sz="675"/>
            </a:lvl6pPr>
            <a:lvl7pPr marL="2057246" indent="0">
              <a:buNone/>
              <a:defRPr sz="675"/>
            </a:lvl7pPr>
            <a:lvl8pPr marL="2400120" indent="0">
              <a:buNone/>
              <a:defRPr sz="675"/>
            </a:lvl8pPr>
            <a:lvl9pPr marL="2742994" indent="0">
              <a:buNone/>
              <a:defRPr sz="675"/>
            </a:lvl9pPr>
          </a:lstStyle>
          <a:p>
            <a:pPr lvl="0"/>
            <a:r>
              <a:rPr lang="en-US"/>
              <a:t>Click to edit Master text styles</a:t>
            </a:r>
          </a:p>
        </p:txBody>
      </p:sp>
      <p:sp>
        <p:nvSpPr>
          <p:cNvPr id="5" name="Date Placeholder 4"/>
          <p:cNvSpPr>
            <a:spLocks noGrp="1"/>
          </p:cNvSpPr>
          <p:nvPr>
            <p:ph type="dt" sz="half" idx="10"/>
          </p:nvPr>
        </p:nvSpPr>
        <p:spPr>
          <a:xfrm>
            <a:off x="465518" y="6459791"/>
            <a:ext cx="2618511" cy="365125"/>
          </a:xfrm>
        </p:spPr>
        <p:txBody>
          <a:bodyPr/>
          <a:lstStyle>
            <a:lvl1pPr algn="l">
              <a:defRPr/>
            </a:lvl1pPr>
          </a:lstStyle>
          <a:p>
            <a:fld id="{240CDC23-E565-C848-9AF6-12BD09C53D91}" type="datetimeFigureOut">
              <a:rPr lang="en-US" smtClean="0"/>
              <a:t>4/11/25</a:t>
            </a:fld>
            <a:endParaRPr lang="en-US"/>
          </a:p>
        </p:txBody>
      </p:sp>
      <p:sp>
        <p:nvSpPr>
          <p:cNvPr id="6" name="Footer Placeholder 5"/>
          <p:cNvSpPr>
            <a:spLocks noGrp="1"/>
          </p:cNvSpPr>
          <p:nvPr>
            <p:ph type="ftr" sz="quarter" idx="11"/>
          </p:nvPr>
        </p:nvSpPr>
        <p:spPr>
          <a:xfrm>
            <a:off x="4800600" y="6459791"/>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4012690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4"/>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3"/>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7"/>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7" y="6459791"/>
            <a:ext cx="2472271" cy="365125"/>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4/11/25</a:t>
            </a:fld>
            <a:endParaRPr lang="en-US"/>
          </a:p>
        </p:txBody>
      </p:sp>
      <p:sp>
        <p:nvSpPr>
          <p:cNvPr id="5" name="Footer Placeholder 4"/>
          <p:cNvSpPr>
            <a:spLocks noGrp="1"/>
          </p:cNvSpPr>
          <p:nvPr>
            <p:ph type="ftr" sz="quarter" idx="3"/>
          </p:nvPr>
        </p:nvSpPr>
        <p:spPr>
          <a:xfrm>
            <a:off x="3686187" y="6459791"/>
            <a:ext cx="4822804"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5" y="6459791"/>
            <a:ext cx="1312025" cy="365125"/>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869977968"/>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Lst>
  <p:txStyles>
    <p:titleStyle>
      <a:lvl1pPr algn="l" defTabSz="685750" rtl="0" eaLnBrk="1" latinLnBrk="0" hangingPunct="1">
        <a:lnSpc>
          <a:spcPct val="85000"/>
        </a:lnSpc>
        <a:spcBef>
          <a:spcPct val="0"/>
        </a:spcBef>
        <a:buNone/>
        <a:defRPr sz="3600" kern="1200" spc="-37" baseline="0">
          <a:solidFill>
            <a:schemeClr val="tx1">
              <a:lumMod val="75000"/>
              <a:lumOff val="25000"/>
            </a:schemeClr>
          </a:solidFill>
          <a:latin typeface="+mj-lt"/>
          <a:ea typeface="+mj-ea"/>
          <a:cs typeface="+mj-cs"/>
        </a:defRPr>
      </a:lvl1pPr>
    </p:titleStyle>
    <p:bodyStyle>
      <a:lvl1pPr marL="68576" indent="-68576" algn="l" defTabSz="685750" rtl="0" eaLnBrk="1" latinLnBrk="0" hangingPunct="1">
        <a:lnSpc>
          <a:spcPct val="90000"/>
        </a:lnSpc>
        <a:spcBef>
          <a:spcPts val="900"/>
        </a:spcBef>
        <a:spcAft>
          <a:spcPts val="151"/>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15" indent="-137150" algn="l" defTabSz="685750" rtl="0" eaLnBrk="1" latinLnBrk="0" hangingPunct="1">
        <a:lnSpc>
          <a:spcPct val="90000"/>
        </a:lnSpc>
        <a:spcBef>
          <a:spcPts val="151"/>
        </a:spcBef>
        <a:spcAft>
          <a:spcPts val="300"/>
        </a:spcAft>
        <a:buClr>
          <a:schemeClr val="accent1"/>
        </a:buClr>
        <a:buFont typeface="Calibri" pitchFamily="34" charset="0"/>
        <a:buChar char="◦"/>
        <a:defRPr sz="1351" kern="1200">
          <a:solidFill>
            <a:schemeClr val="tx1">
              <a:lumMod val="75000"/>
              <a:lumOff val="25000"/>
            </a:schemeClr>
          </a:solidFill>
          <a:latin typeface="+mn-lt"/>
          <a:ea typeface="+mn-ea"/>
          <a:cs typeface="+mn-cs"/>
        </a:defRPr>
      </a:lvl2pPr>
      <a:lvl3pPr marL="42516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3pPr>
      <a:lvl4pPr marL="56231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4pPr>
      <a:lvl5pPr marL="699464"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5pPr>
      <a:lvl6pPr marL="82493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6pPr>
      <a:lvl7pPr marL="97492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7pPr>
      <a:lvl8pPr marL="1124916"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8pPr>
      <a:lvl9pPr marL="1274905"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9pPr>
    </p:bodyStyle>
    <p:otherStyle>
      <a:defPPr>
        <a:defRPr lang="en-US"/>
      </a:defPPr>
      <a:lvl1pPr marL="0" algn="l" defTabSz="685750" rtl="0" eaLnBrk="1" latinLnBrk="0" hangingPunct="1">
        <a:defRPr sz="1351" kern="1200">
          <a:solidFill>
            <a:schemeClr val="tx1"/>
          </a:solidFill>
          <a:latin typeface="+mn-lt"/>
          <a:ea typeface="+mn-ea"/>
          <a:cs typeface="+mn-cs"/>
        </a:defRPr>
      </a:lvl1pPr>
      <a:lvl2pPr marL="342874" algn="l" defTabSz="685750" rtl="0" eaLnBrk="1" latinLnBrk="0" hangingPunct="1">
        <a:defRPr sz="1351" kern="1200">
          <a:solidFill>
            <a:schemeClr val="tx1"/>
          </a:solidFill>
          <a:latin typeface="+mn-lt"/>
          <a:ea typeface="+mn-ea"/>
          <a:cs typeface="+mn-cs"/>
        </a:defRPr>
      </a:lvl2pPr>
      <a:lvl3pPr marL="685750" algn="l" defTabSz="685750" rtl="0" eaLnBrk="1" latinLnBrk="0" hangingPunct="1">
        <a:defRPr sz="1351" kern="1200">
          <a:solidFill>
            <a:schemeClr val="tx1"/>
          </a:solidFill>
          <a:latin typeface="+mn-lt"/>
          <a:ea typeface="+mn-ea"/>
          <a:cs typeface="+mn-cs"/>
        </a:defRPr>
      </a:lvl3pPr>
      <a:lvl4pPr marL="1028624" algn="l" defTabSz="685750" rtl="0" eaLnBrk="1" latinLnBrk="0" hangingPunct="1">
        <a:defRPr sz="1351" kern="1200">
          <a:solidFill>
            <a:schemeClr val="tx1"/>
          </a:solidFill>
          <a:latin typeface="+mn-lt"/>
          <a:ea typeface="+mn-ea"/>
          <a:cs typeface="+mn-cs"/>
        </a:defRPr>
      </a:lvl4pPr>
      <a:lvl5pPr marL="1371498" algn="l" defTabSz="685750" rtl="0" eaLnBrk="1" latinLnBrk="0" hangingPunct="1">
        <a:defRPr sz="1351" kern="1200">
          <a:solidFill>
            <a:schemeClr val="tx1"/>
          </a:solidFill>
          <a:latin typeface="+mn-lt"/>
          <a:ea typeface="+mn-ea"/>
          <a:cs typeface="+mn-cs"/>
        </a:defRPr>
      </a:lvl5pPr>
      <a:lvl6pPr marL="1714372" algn="l" defTabSz="685750" rtl="0" eaLnBrk="1" latinLnBrk="0" hangingPunct="1">
        <a:defRPr sz="1351" kern="1200">
          <a:solidFill>
            <a:schemeClr val="tx1"/>
          </a:solidFill>
          <a:latin typeface="+mn-lt"/>
          <a:ea typeface="+mn-ea"/>
          <a:cs typeface="+mn-cs"/>
        </a:defRPr>
      </a:lvl6pPr>
      <a:lvl7pPr marL="2057246" algn="l" defTabSz="685750" rtl="0" eaLnBrk="1" latinLnBrk="0" hangingPunct="1">
        <a:defRPr sz="1351" kern="1200">
          <a:solidFill>
            <a:schemeClr val="tx1"/>
          </a:solidFill>
          <a:latin typeface="+mn-lt"/>
          <a:ea typeface="+mn-ea"/>
          <a:cs typeface="+mn-cs"/>
        </a:defRPr>
      </a:lvl7pPr>
      <a:lvl8pPr marL="2400120" algn="l" defTabSz="685750" rtl="0" eaLnBrk="1" latinLnBrk="0" hangingPunct="1">
        <a:defRPr sz="1351" kern="1200">
          <a:solidFill>
            <a:schemeClr val="tx1"/>
          </a:solidFill>
          <a:latin typeface="+mn-lt"/>
          <a:ea typeface="+mn-ea"/>
          <a:cs typeface="+mn-cs"/>
        </a:defRPr>
      </a:lvl8pPr>
      <a:lvl9pPr marL="2742994" algn="l" defTabSz="685750"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9.emf"/><Relationship Id="rId4" Type="http://schemas.openxmlformats.org/officeDocument/2006/relationships/image" Target="../media/image8.emf"/></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3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Introduction to Transformers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96244900"/>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a:bodyPr>
          <a:lstStyle/>
          <a:p>
            <a:r>
              <a:rPr lang="en-US" dirty="0"/>
              <a:t>Intuition of attention: </a:t>
            </a:r>
          </a:p>
        </p:txBody>
      </p:sp>
      <p:sp>
        <p:nvSpPr>
          <p:cNvPr id="20483" name="Rectangle 3"/>
          <p:cNvSpPr>
            <a:spLocks noGrp="1" noChangeArrowheads="1"/>
          </p:cNvSpPr>
          <p:nvPr>
            <p:ph idx="1"/>
          </p:nvPr>
        </p:nvSpPr>
        <p:spPr>
          <a:xfrm>
            <a:off x="2438400" y="2057400"/>
            <a:ext cx="8839200" cy="4572000"/>
          </a:xfrm>
        </p:spPr>
        <p:txBody>
          <a:bodyPr>
            <a:normAutofit/>
          </a:bodyPr>
          <a:lstStyle/>
          <a:p>
            <a:pPr marL="0" indent="0"/>
            <a:r>
              <a:rPr lang="en-US" sz="3200" dirty="0"/>
              <a:t>test</a:t>
            </a:r>
          </a:p>
        </p:txBody>
      </p:sp>
      <p:pic>
        <p:nvPicPr>
          <p:cNvPr id="3" name="Picture 2">
            <a:extLst>
              <a:ext uri="{FF2B5EF4-FFF2-40B4-BE49-F238E27FC236}">
                <a16:creationId xmlns:a16="http://schemas.microsoft.com/office/drawing/2014/main" id="{3C2CBF36-87C2-B582-AFB5-02AB102947E9}"/>
              </a:ext>
            </a:extLst>
          </p:cNvPr>
          <p:cNvPicPr>
            <a:picLocks noChangeAspect="1"/>
          </p:cNvPicPr>
          <p:nvPr/>
        </p:nvPicPr>
        <p:blipFill>
          <a:blip r:embed="rId3"/>
          <a:srcRect/>
          <a:stretch/>
        </p:blipFill>
        <p:spPr>
          <a:xfrm>
            <a:off x="2037597" y="1518140"/>
            <a:ext cx="8116806" cy="5008885"/>
          </a:xfrm>
          <a:prstGeom prst="rect">
            <a:avLst/>
          </a:prstGeom>
        </p:spPr>
      </p:pic>
    </p:spTree>
    <p:extLst>
      <p:ext uri="{BB962C8B-B14F-4D97-AF65-F5344CB8AC3E}">
        <p14:creationId xmlns:p14="http://schemas.microsoft.com/office/powerpoint/2010/main" val="976031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a:bodyPr>
          <a:lstStyle/>
          <a:p>
            <a:r>
              <a:rPr lang="en-US" dirty="0"/>
              <a:t>Attention definition</a:t>
            </a:r>
          </a:p>
        </p:txBody>
      </p:sp>
      <p:sp>
        <p:nvSpPr>
          <p:cNvPr id="20483" name="Rectangle 3"/>
          <p:cNvSpPr>
            <a:spLocks noGrp="1" noChangeArrowheads="1"/>
          </p:cNvSpPr>
          <p:nvPr>
            <p:ph idx="1"/>
          </p:nvPr>
        </p:nvSpPr>
        <p:spPr>
          <a:xfrm>
            <a:off x="1066800" y="2057400"/>
            <a:ext cx="10210800" cy="4572000"/>
          </a:xfrm>
        </p:spPr>
        <p:txBody>
          <a:bodyPr>
            <a:normAutofit/>
          </a:bodyPr>
          <a:lstStyle/>
          <a:p>
            <a:pPr marL="0" indent="0"/>
            <a:r>
              <a:rPr lang="en-US" sz="3600" dirty="0"/>
              <a:t>A mechanism for helping compute the embedding for a token by selectively attending to and integrating information from surrounding tokens (at the previous layer).</a:t>
            </a:r>
            <a:br>
              <a:rPr lang="en-US" sz="3600" dirty="0"/>
            </a:br>
            <a:endParaRPr lang="en-US" sz="3600" dirty="0"/>
          </a:p>
          <a:p>
            <a:pPr marL="0" indent="0"/>
            <a:r>
              <a:rPr lang="en-US" sz="3600" dirty="0"/>
              <a:t>More formally: a method for doing a weighted sum of vectors.</a:t>
            </a:r>
            <a:br>
              <a:rPr lang="en-US" sz="3200" dirty="0"/>
            </a:br>
            <a:br>
              <a:rPr lang="en-US" sz="3200" dirty="0"/>
            </a:br>
            <a:endParaRPr lang="en-US" sz="3200" dirty="0"/>
          </a:p>
        </p:txBody>
      </p:sp>
    </p:spTree>
    <p:extLst>
      <p:ext uri="{BB962C8B-B14F-4D97-AF65-F5344CB8AC3E}">
        <p14:creationId xmlns:p14="http://schemas.microsoft.com/office/powerpoint/2010/main" val="41716752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3CCBF-49B5-EFC9-3470-C9B090501BAC}"/>
              </a:ext>
            </a:extLst>
          </p:cNvPr>
          <p:cNvSpPr>
            <a:spLocks noGrp="1"/>
          </p:cNvSpPr>
          <p:nvPr>
            <p:ph type="title"/>
          </p:nvPr>
        </p:nvSpPr>
        <p:spPr/>
        <p:txBody>
          <a:bodyPr/>
          <a:lstStyle/>
          <a:p>
            <a:r>
              <a:rPr lang="en-US" dirty="0"/>
              <a:t>Attention is left-to-right</a:t>
            </a:r>
          </a:p>
        </p:txBody>
      </p:sp>
      <p:pic>
        <p:nvPicPr>
          <p:cNvPr id="6" name="Content Placeholder 5">
            <a:extLst>
              <a:ext uri="{FF2B5EF4-FFF2-40B4-BE49-F238E27FC236}">
                <a16:creationId xmlns:a16="http://schemas.microsoft.com/office/drawing/2014/main" id="{64BF0F20-EF9A-0C29-BE74-604522BB6D21}"/>
              </a:ext>
            </a:extLst>
          </p:cNvPr>
          <p:cNvPicPr>
            <a:picLocks noGrp="1" noChangeAspect="1"/>
          </p:cNvPicPr>
          <p:nvPr>
            <p:ph idx="1"/>
          </p:nvPr>
        </p:nvPicPr>
        <p:blipFill>
          <a:blip r:embed="rId2"/>
          <a:stretch>
            <a:fillRect/>
          </a:stretch>
        </p:blipFill>
        <p:spPr>
          <a:xfrm>
            <a:off x="1063413" y="2402621"/>
            <a:ext cx="11016267" cy="2813050"/>
          </a:xfrm>
        </p:spPr>
      </p:pic>
    </p:spTree>
    <p:extLst>
      <p:ext uri="{BB962C8B-B14F-4D97-AF65-F5344CB8AC3E}">
        <p14:creationId xmlns:p14="http://schemas.microsoft.com/office/powerpoint/2010/main" val="1286910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fontScale="90000"/>
          </a:bodyPr>
          <a:lstStyle/>
          <a:p>
            <a:r>
              <a:rPr lang="en-US" dirty="0"/>
              <a:t>Simplified version of attention: a sum of prior words weighted by their similarity with the current word</a:t>
            </a:r>
          </a:p>
        </p:txBody>
      </p:sp>
      <p:sp>
        <p:nvSpPr>
          <p:cNvPr id="2" name="TextBox 1">
            <a:extLst>
              <a:ext uri="{FF2B5EF4-FFF2-40B4-BE49-F238E27FC236}">
                <a16:creationId xmlns:a16="http://schemas.microsoft.com/office/drawing/2014/main" id="{1F2A8F84-98D7-882D-5B90-5A0AB0474956}"/>
              </a:ext>
            </a:extLst>
          </p:cNvPr>
          <p:cNvSpPr txBox="1"/>
          <p:nvPr/>
        </p:nvSpPr>
        <p:spPr>
          <a:xfrm>
            <a:off x="1311367" y="1355130"/>
            <a:ext cx="10728233" cy="2554545"/>
          </a:xfrm>
          <a:prstGeom prst="rect">
            <a:avLst/>
          </a:prstGeom>
          <a:noFill/>
        </p:spPr>
        <p:txBody>
          <a:bodyPr wrap="square" rtlCol="0">
            <a:spAutoFit/>
          </a:bodyPr>
          <a:lstStyle/>
          <a:p>
            <a:r>
              <a:rPr lang="en-US" sz="3600" dirty="0">
                <a:latin typeface="Calibri" panose="020F0502020204030204" pitchFamily="34" charset="0"/>
                <a:cs typeface="Calibri" panose="020F0502020204030204" pitchFamily="34" charset="0"/>
              </a:rPr>
              <a:t>Given a sequence of token embeddings</a:t>
            </a:r>
            <a:r>
              <a:rPr lang="en-US" sz="3600" dirty="0"/>
              <a:t>:</a:t>
            </a:r>
          </a:p>
          <a:p>
            <a:r>
              <a:rPr lang="en-US" sz="4000" dirty="0"/>
              <a:t>	</a:t>
            </a:r>
            <a:r>
              <a:rPr lang="en-US" sz="4000" b="1" dirty="0"/>
              <a:t>x</a:t>
            </a:r>
            <a:r>
              <a:rPr lang="en-US" sz="4000" baseline="-25000" dirty="0"/>
              <a:t>1 </a:t>
            </a:r>
            <a:r>
              <a:rPr lang="en-US" sz="4000" dirty="0"/>
              <a:t>   </a:t>
            </a:r>
            <a:r>
              <a:rPr lang="en-US" sz="4000" b="1" dirty="0"/>
              <a:t>x</a:t>
            </a:r>
            <a:r>
              <a:rPr lang="en-US" sz="4000" baseline="-25000" dirty="0"/>
              <a:t>2   </a:t>
            </a:r>
            <a:r>
              <a:rPr lang="en-US" sz="4000" dirty="0"/>
              <a:t> </a:t>
            </a:r>
            <a:r>
              <a:rPr lang="en-US" sz="4000" b="1" dirty="0"/>
              <a:t>x</a:t>
            </a:r>
            <a:r>
              <a:rPr lang="en-US" sz="4000" baseline="-25000" dirty="0"/>
              <a:t>3</a:t>
            </a:r>
            <a:r>
              <a:rPr lang="en-US" sz="4000" dirty="0"/>
              <a:t>   </a:t>
            </a:r>
            <a:r>
              <a:rPr lang="en-US" sz="4000" b="1" dirty="0"/>
              <a:t>x</a:t>
            </a:r>
            <a:r>
              <a:rPr lang="en-US" sz="4000" baseline="-25000" dirty="0"/>
              <a:t>4</a:t>
            </a:r>
            <a:r>
              <a:rPr lang="en-US" sz="4000" dirty="0"/>
              <a:t>   </a:t>
            </a:r>
            <a:r>
              <a:rPr lang="en-US" sz="4000" b="1" dirty="0"/>
              <a:t>x</a:t>
            </a:r>
            <a:r>
              <a:rPr lang="en-US" sz="4000" baseline="-25000" dirty="0"/>
              <a:t>5</a:t>
            </a:r>
            <a:r>
              <a:rPr lang="en-US" sz="4000" dirty="0"/>
              <a:t>   </a:t>
            </a:r>
            <a:r>
              <a:rPr lang="en-US" sz="4000" b="1" dirty="0"/>
              <a:t>x</a:t>
            </a:r>
            <a:r>
              <a:rPr lang="en-US" sz="4000" baseline="-25000" dirty="0"/>
              <a:t>6</a:t>
            </a:r>
            <a:r>
              <a:rPr lang="en-US" sz="4000" dirty="0"/>
              <a:t>   </a:t>
            </a:r>
            <a:r>
              <a:rPr lang="en-US" sz="4000" b="1" dirty="0"/>
              <a:t>x</a:t>
            </a:r>
            <a:r>
              <a:rPr lang="en-US" sz="4000" baseline="-25000" dirty="0"/>
              <a:t>7</a:t>
            </a:r>
            <a:r>
              <a:rPr lang="en-US" sz="4000" dirty="0"/>
              <a:t>   </a:t>
            </a:r>
            <a:r>
              <a:rPr lang="en-US" sz="4000" b="1" dirty="0"/>
              <a:t>x</a:t>
            </a:r>
            <a:r>
              <a:rPr lang="en-US" sz="4000" baseline="-25000" dirty="0"/>
              <a:t>i</a:t>
            </a:r>
          </a:p>
          <a:p>
            <a:endParaRPr lang="en-US" sz="1800" baseline="-25000" dirty="0"/>
          </a:p>
          <a:p>
            <a:r>
              <a:rPr lang="en-US" sz="3600" dirty="0">
                <a:latin typeface="Calibri" panose="020F0502020204030204" pitchFamily="34" charset="0"/>
                <a:cs typeface="Calibri" panose="020F0502020204030204" pitchFamily="34" charset="0"/>
              </a:rPr>
              <a:t>Produce: </a:t>
            </a:r>
            <a:r>
              <a:rPr lang="en-US" sz="3600" b="1" dirty="0">
                <a:latin typeface="Times New Roman" panose="02020603050405020304" pitchFamily="18" charset="0"/>
                <a:cs typeface="Times New Roman" panose="02020603050405020304" pitchFamily="18" charset="0"/>
              </a:rPr>
              <a:t>a</a:t>
            </a:r>
            <a:r>
              <a:rPr lang="en-US" sz="3600" baseline="-25000" dirty="0">
                <a:latin typeface="Times New Roman" panose="02020603050405020304" pitchFamily="18" charset="0"/>
                <a:cs typeface="Times New Roman" panose="02020603050405020304" pitchFamily="18" charset="0"/>
              </a:rPr>
              <a:t>i</a:t>
            </a:r>
            <a:r>
              <a:rPr lang="en-US" sz="3600" dirty="0">
                <a:latin typeface="Calibri" panose="020F0502020204030204" pitchFamily="34" charset="0"/>
                <a:cs typeface="Calibri" panose="020F0502020204030204" pitchFamily="34" charset="0"/>
              </a:rPr>
              <a:t> = a weighted sum of </a:t>
            </a:r>
            <a:r>
              <a:rPr lang="en-US" sz="3600" b="1" dirty="0">
                <a:latin typeface="Times New Roman" panose="02020603050405020304" pitchFamily="18" charset="0"/>
                <a:cs typeface="Times New Roman" panose="02020603050405020304" pitchFamily="18" charset="0"/>
              </a:rPr>
              <a:t>x</a:t>
            </a:r>
            <a:r>
              <a:rPr lang="en-US" sz="3600" baseline="-25000" dirty="0">
                <a:latin typeface="Times New Roman" panose="02020603050405020304" pitchFamily="18" charset="0"/>
                <a:cs typeface="Times New Roman" panose="02020603050405020304" pitchFamily="18" charset="0"/>
              </a:rPr>
              <a:t>1</a:t>
            </a:r>
            <a:r>
              <a:rPr lang="en-US" sz="3600" dirty="0">
                <a:latin typeface="Calibri" panose="020F0502020204030204" pitchFamily="34" charset="0"/>
                <a:cs typeface="Calibri" panose="020F0502020204030204" pitchFamily="34" charset="0"/>
              </a:rPr>
              <a:t> through </a:t>
            </a:r>
            <a:r>
              <a:rPr lang="en-US" sz="3600" b="1" dirty="0">
                <a:latin typeface="Times New Roman" panose="02020603050405020304" pitchFamily="18" charset="0"/>
                <a:cs typeface="Times New Roman" panose="02020603050405020304" pitchFamily="18" charset="0"/>
              </a:rPr>
              <a:t>x</a:t>
            </a:r>
            <a:r>
              <a:rPr lang="en-US" sz="3600" baseline="-25000" dirty="0">
                <a:latin typeface="Times New Roman" panose="02020603050405020304" pitchFamily="18" charset="0"/>
                <a:cs typeface="Times New Roman" panose="02020603050405020304" pitchFamily="18" charset="0"/>
              </a:rPr>
              <a:t>7 </a:t>
            </a:r>
            <a:r>
              <a:rPr lang="en-US" sz="3600" dirty="0">
                <a:latin typeface="Times New Roman" panose="02020603050405020304" pitchFamily="18" charset="0"/>
                <a:cs typeface="Times New Roman" panose="02020603050405020304" pitchFamily="18" charset="0"/>
              </a:rPr>
              <a:t>(and </a:t>
            </a:r>
            <a:r>
              <a:rPr lang="en-US" sz="3600" b="1" dirty="0">
                <a:latin typeface="Times New Roman" panose="02020603050405020304" pitchFamily="18" charset="0"/>
                <a:cs typeface="Times New Roman" panose="02020603050405020304" pitchFamily="18" charset="0"/>
              </a:rPr>
              <a:t>x</a:t>
            </a:r>
            <a:r>
              <a:rPr lang="en-US" sz="3600" baseline="-25000" dirty="0">
                <a:latin typeface="Times New Roman" panose="02020603050405020304" pitchFamily="18" charset="0"/>
                <a:cs typeface="Times New Roman" panose="02020603050405020304" pitchFamily="18" charset="0"/>
              </a:rPr>
              <a:t>i</a:t>
            </a:r>
            <a:r>
              <a:rPr lang="en-US" sz="3600" dirty="0">
                <a:latin typeface="Times New Roman" panose="02020603050405020304" pitchFamily="18" charset="0"/>
                <a:cs typeface="Times New Roman" panose="02020603050405020304" pitchFamily="18" charset="0"/>
              </a:rPr>
              <a:t>)</a:t>
            </a:r>
          </a:p>
          <a:p>
            <a:r>
              <a:rPr lang="en-US" sz="3600" dirty="0">
                <a:latin typeface="Calibri" panose="020F0502020204030204" pitchFamily="34" charset="0"/>
                <a:cs typeface="Calibri" panose="020F0502020204030204" pitchFamily="34" charset="0"/>
              </a:rPr>
              <a:t>Weighted by their similarity to </a:t>
            </a:r>
            <a:r>
              <a:rPr lang="en-US" sz="3600" b="1" dirty="0">
                <a:latin typeface="Times New Roman" panose="02020603050405020304" pitchFamily="18" charset="0"/>
                <a:cs typeface="Times New Roman" panose="02020603050405020304" pitchFamily="18" charset="0"/>
              </a:rPr>
              <a:t>x</a:t>
            </a:r>
            <a:r>
              <a:rPr lang="en-US" sz="3600" baseline="-25000" dirty="0">
                <a:latin typeface="Times New Roman" panose="02020603050405020304" pitchFamily="18" charset="0"/>
                <a:cs typeface="Times New Roman" panose="02020603050405020304" pitchFamily="18" charset="0"/>
              </a:rPr>
              <a:t>i</a:t>
            </a:r>
          </a:p>
        </p:txBody>
      </p:sp>
      <p:pic>
        <p:nvPicPr>
          <p:cNvPr id="3" name="Picture 2">
            <a:extLst>
              <a:ext uri="{FF2B5EF4-FFF2-40B4-BE49-F238E27FC236}">
                <a16:creationId xmlns:a16="http://schemas.microsoft.com/office/drawing/2014/main" id="{F7F8542F-63D6-7265-0CC0-A8F6F8D359D9}"/>
              </a:ext>
            </a:extLst>
          </p:cNvPr>
          <p:cNvPicPr>
            <a:picLocks noChangeAspect="1"/>
          </p:cNvPicPr>
          <p:nvPr/>
        </p:nvPicPr>
        <p:blipFill>
          <a:blip r:embed="rId3"/>
          <a:stretch>
            <a:fillRect/>
          </a:stretch>
        </p:blipFill>
        <p:spPr>
          <a:xfrm>
            <a:off x="2133600" y="4232786"/>
            <a:ext cx="4800600" cy="567813"/>
          </a:xfrm>
          <a:prstGeom prst="rect">
            <a:avLst/>
          </a:prstGeom>
        </p:spPr>
      </p:pic>
      <p:pic>
        <p:nvPicPr>
          <p:cNvPr id="4" name="Picture 3">
            <a:extLst>
              <a:ext uri="{FF2B5EF4-FFF2-40B4-BE49-F238E27FC236}">
                <a16:creationId xmlns:a16="http://schemas.microsoft.com/office/drawing/2014/main" id="{7555204F-BCDD-C38A-748D-5C44407476CD}"/>
              </a:ext>
            </a:extLst>
          </p:cNvPr>
          <p:cNvPicPr>
            <a:picLocks noChangeAspect="1"/>
          </p:cNvPicPr>
          <p:nvPr/>
        </p:nvPicPr>
        <p:blipFill>
          <a:blip r:embed="rId4"/>
          <a:stretch>
            <a:fillRect/>
          </a:stretch>
        </p:blipFill>
        <p:spPr>
          <a:xfrm>
            <a:off x="1981200" y="5024945"/>
            <a:ext cx="6971639" cy="613855"/>
          </a:xfrm>
          <a:prstGeom prst="rect">
            <a:avLst/>
          </a:prstGeom>
        </p:spPr>
      </p:pic>
      <p:pic>
        <p:nvPicPr>
          <p:cNvPr id="5" name="Picture 4">
            <a:extLst>
              <a:ext uri="{FF2B5EF4-FFF2-40B4-BE49-F238E27FC236}">
                <a16:creationId xmlns:a16="http://schemas.microsoft.com/office/drawing/2014/main" id="{7A3834E9-6F14-346C-A68D-DAAA16BD9399}"/>
              </a:ext>
            </a:extLst>
          </p:cNvPr>
          <p:cNvPicPr>
            <a:picLocks noChangeAspect="1"/>
          </p:cNvPicPr>
          <p:nvPr/>
        </p:nvPicPr>
        <p:blipFill>
          <a:blip r:embed="rId5"/>
          <a:stretch>
            <a:fillRect/>
          </a:stretch>
        </p:blipFill>
        <p:spPr>
          <a:xfrm>
            <a:off x="1981200" y="5653157"/>
            <a:ext cx="3048000" cy="1281043"/>
          </a:xfrm>
          <a:prstGeom prst="rect">
            <a:avLst/>
          </a:prstGeom>
        </p:spPr>
      </p:pic>
    </p:spTree>
    <p:extLst>
      <p:ext uri="{BB962C8B-B14F-4D97-AF65-F5344CB8AC3E}">
        <p14:creationId xmlns:p14="http://schemas.microsoft.com/office/powerpoint/2010/main" val="41606943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533400" y="-103761"/>
            <a:ext cx="10058400" cy="907196"/>
          </a:xfrm>
        </p:spPr>
        <p:txBody>
          <a:bodyPr>
            <a:normAutofit/>
          </a:bodyPr>
          <a:lstStyle/>
          <a:p>
            <a:r>
              <a:rPr lang="en-US" dirty="0"/>
              <a:t>Intuition of attention: </a:t>
            </a:r>
          </a:p>
        </p:txBody>
      </p:sp>
      <p:sp>
        <p:nvSpPr>
          <p:cNvPr id="20483" name="Rectangle 3"/>
          <p:cNvSpPr>
            <a:spLocks noGrp="1" noChangeArrowheads="1"/>
          </p:cNvSpPr>
          <p:nvPr>
            <p:ph idx="1"/>
          </p:nvPr>
        </p:nvSpPr>
        <p:spPr>
          <a:xfrm>
            <a:off x="2438400" y="2057400"/>
            <a:ext cx="8839200" cy="4572000"/>
          </a:xfrm>
        </p:spPr>
        <p:txBody>
          <a:bodyPr>
            <a:normAutofit/>
          </a:bodyPr>
          <a:lstStyle/>
          <a:p>
            <a:pPr marL="0" indent="0"/>
            <a:r>
              <a:rPr lang="en-US" sz="3200" dirty="0"/>
              <a:t>test</a:t>
            </a:r>
          </a:p>
        </p:txBody>
      </p:sp>
      <p:sp>
        <p:nvSpPr>
          <p:cNvPr id="2" name="TextBox 1">
            <a:extLst>
              <a:ext uri="{FF2B5EF4-FFF2-40B4-BE49-F238E27FC236}">
                <a16:creationId xmlns:a16="http://schemas.microsoft.com/office/drawing/2014/main" id="{24F4189B-5DAE-9E70-083C-CED684D21A2D}"/>
              </a:ext>
            </a:extLst>
          </p:cNvPr>
          <p:cNvSpPr txBox="1"/>
          <p:nvPr/>
        </p:nvSpPr>
        <p:spPr>
          <a:xfrm>
            <a:off x="3798064" y="6197025"/>
            <a:ext cx="4915128" cy="584775"/>
          </a:xfrm>
          <a:prstGeom prst="rect">
            <a:avLst/>
          </a:prstGeom>
          <a:noFill/>
        </p:spPr>
        <p:txBody>
          <a:bodyPr wrap="none" rtlCol="0">
            <a:spAutoFit/>
          </a:bodyPr>
          <a:lstStyle/>
          <a:p>
            <a:r>
              <a:rPr lang="en-US" sz="3200" b="1" dirty="0"/>
              <a:t>x1  x2  x3  x4  x5  x6  x7   xi</a:t>
            </a:r>
          </a:p>
        </p:txBody>
      </p:sp>
      <p:pic>
        <p:nvPicPr>
          <p:cNvPr id="4" name="Picture 3">
            <a:extLst>
              <a:ext uri="{FF2B5EF4-FFF2-40B4-BE49-F238E27FC236}">
                <a16:creationId xmlns:a16="http://schemas.microsoft.com/office/drawing/2014/main" id="{FF172704-831A-EED0-441A-C4EAE2779171}"/>
              </a:ext>
            </a:extLst>
          </p:cNvPr>
          <p:cNvPicPr>
            <a:picLocks noChangeAspect="1"/>
          </p:cNvPicPr>
          <p:nvPr/>
        </p:nvPicPr>
        <p:blipFill>
          <a:blip r:embed="rId3"/>
          <a:srcRect/>
          <a:stretch/>
        </p:blipFill>
        <p:spPr>
          <a:xfrm>
            <a:off x="1828800" y="764150"/>
            <a:ext cx="8610600" cy="5313606"/>
          </a:xfrm>
          <a:prstGeom prst="rect">
            <a:avLst/>
          </a:prstGeom>
        </p:spPr>
      </p:pic>
    </p:spTree>
    <p:extLst>
      <p:ext uri="{BB962C8B-B14F-4D97-AF65-F5344CB8AC3E}">
        <p14:creationId xmlns:p14="http://schemas.microsoft.com/office/powerpoint/2010/main" val="2978527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5C8C-E21E-54CD-D27D-238A50B896F6}"/>
              </a:ext>
            </a:extLst>
          </p:cNvPr>
          <p:cNvSpPr>
            <a:spLocks noGrp="1"/>
          </p:cNvSpPr>
          <p:nvPr>
            <p:ph type="title"/>
          </p:nvPr>
        </p:nvSpPr>
        <p:spPr/>
        <p:txBody>
          <a:bodyPr>
            <a:normAutofit fontScale="90000"/>
          </a:bodyPr>
          <a:lstStyle/>
          <a:p>
            <a:r>
              <a:rPr lang="en-US" dirty="0"/>
              <a:t>An Actual Attention Head: slightly more complicated</a:t>
            </a:r>
          </a:p>
        </p:txBody>
      </p:sp>
      <p:sp>
        <p:nvSpPr>
          <p:cNvPr id="3" name="Content Placeholder 2">
            <a:extLst>
              <a:ext uri="{FF2B5EF4-FFF2-40B4-BE49-F238E27FC236}">
                <a16:creationId xmlns:a16="http://schemas.microsoft.com/office/drawing/2014/main" id="{FDF13EC5-0DB3-5970-3010-2AF01E294173}"/>
              </a:ext>
            </a:extLst>
          </p:cNvPr>
          <p:cNvSpPr>
            <a:spLocks noGrp="1"/>
          </p:cNvSpPr>
          <p:nvPr>
            <p:ph idx="1"/>
          </p:nvPr>
        </p:nvSpPr>
        <p:spPr/>
        <p:txBody>
          <a:bodyPr>
            <a:normAutofit/>
          </a:bodyPr>
          <a:lstStyle/>
          <a:p>
            <a:r>
              <a:rPr lang="en-US" sz="3200" dirty="0">
                <a:latin typeface="Calibri" panose="020F0502020204030204" pitchFamily="34" charset="0"/>
                <a:cs typeface="Calibri" panose="020F0502020204030204" pitchFamily="34" charset="0"/>
              </a:rPr>
              <a:t>High-level idea: instead of using vectors (like x</a:t>
            </a:r>
            <a:r>
              <a:rPr lang="en-US" sz="3200" baseline="-25000" dirty="0">
                <a:latin typeface="Calibri" panose="020F0502020204030204" pitchFamily="34" charset="0"/>
                <a:cs typeface="Calibri" panose="020F0502020204030204" pitchFamily="34" charset="0"/>
              </a:rPr>
              <a:t>i</a:t>
            </a:r>
            <a:r>
              <a:rPr lang="en-US" sz="3200" dirty="0">
                <a:latin typeface="Calibri" panose="020F0502020204030204" pitchFamily="34" charset="0"/>
                <a:cs typeface="Calibri" panose="020F0502020204030204" pitchFamily="34" charset="0"/>
              </a:rPr>
              <a:t> and x</a:t>
            </a:r>
            <a:r>
              <a:rPr lang="en-US" sz="3200" baseline="-25000" dirty="0">
                <a:latin typeface="Calibri" panose="020F0502020204030204" pitchFamily="34" charset="0"/>
                <a:cs typeface="Calibri" panose="020F0502020204030204" pitchFamily="34" charset="0"/>
              </a:rPr>
              <a:t>4</a:t>
            </a:r>
            <a:r>
              <a:rPr lang="en-US" sz="3200" dirty="0">
                <a:latin typeface="Calibri" panose="020F0502020204030204" pitchFamily="34" charset="0"/>
                <a:cs typeface="Calibri" panose="020F0502020204030204" pitchFamily="34" charset="0"/>
              </a:rPr>
              <a:t>) directly, we'll represent 3 separate roles each vector</a:t>
            </a:r>
            <a:r>
              <a:rPr lang="en-US" sz="3200" b="1" dirty="0">
                <a:latin typeface="Calibri" panose="020F0502020204030204" pitchFamily="34" charset="0"/>
                <a:cs typeface="Calibri" panose="020F0502020204030204" pitchFamily="34" charset="0"/>
              </a:rPr>
              <a:t> x</a:t>
            </a:r>
            <a:r>
              <a:rPr lang="en-US" sz="3200" baseline="-25000" dirty="0">
                <a:latin typeface="Calibri" panose="020F0502020204030204" pitchFamily="34" charset="0"/>
                <a:cs typeface="Calibri" panose="020F0502020204030204" pitchFamily="34" charset="0"/>
              </a:rPr>
              <a:t>i</a:t>
            </a:r>
            <a:r>
              <a:rPr lang="en-US" sz="3200" b="1"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plays:</a:t>
            </a: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query</a:t>
            </a:r>
            <a:r>
              <a:rPr lang="en-US" sz="3200" dirty="0">
                <a:latin typeface="Calibri" panose="020F0502020204030204" pitchFamily="34" charset="0"/>
                <a:cs typeface="Calibri" panose="020F0502020204030204" pitchFamily="34" charset="0"/>
              </a:rPr>
              <a:t>: </a:t>
            </a:r>
            <a:r>
              <a:rPr lang="en-US" sz="3200" dirty="0">
                <a:effectLst/>
                <a:latin typeface="Calibri" panose="020F0502020204030204" pitchFamily="34" charset="0"/>
                <a:cs typeface="Calibri" panose="020F0502020204030204" pitchFamily="34" charset="0"/>
              </a:rPr>
              <a:t>As </a:t>
            </a:r>
            <a:r>
              <a:rPr lang="en-US" sz="3200" i="1" dirty="0">
                <a:effectLst/>
                <a:latin typeface="Calibri" panose="020F0502020204030204" pitchFamily="34" charset="0"/>
                <a:cs typeface="Calibri" panose="020F0502020204030204" pitchFamily="34" charset="0"/>
              </a:rPr>
              <a:t>the current element </a:t>
            </a:r>
            <a:r>
              <a:rPr lang="en-US" sz="3200" dirty="0">
                <a:effectLst/>
                <a:latin typeface="Calibri" panose="020F0502020204030204" pitchFamily="34" charset="0"/>
                <a:cs typeface="Calibri" panose="020F0502020204030204" pitchFamily="34" charset="0"/>
              </a:rPr>
              <a:t>being compared to the preceding inputs. </a:t>
            </a: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key</a:t>
            </a:r>
            <a:r>
              <a:rPr lang="en-US" sz="3200" dirty="0">
                <a:latin typeface="Calibri" panose="020F0502020204030204" pitchFamily="34" charset="0"/>
                <a:cs typeface="Calibri" panose="020F0502020204030204" pitchFamily="34" charset="0"/>
              </a:rPr>
              <a:t>: </a:t>
            </a:r>
            <a:r>
              <a:rPr lang="en-US" sz="3200" dirty="0">
                <a:effectLst/>
                <a:latin typeface="Calibri" panose="020F0502020204030204" pitchFamily="34" charset="0"/>
                <a:cs typeface="Calibri" panose="020F0502020204030204" pitchFamily="34" charset="0"/>
              </a:rPr>
              <a:t>as </a:t>
            </a:r>
            <a:r>
              <a:rPr lang="en-US" sz="3200" i="1" dirty="0">
                <a:effectLst/>
                <a:latin typeface="Calibri" panose="020F0502020204030204" pitchFamily="34" charset="0"/>
                <a:cs typeface="Calibri" panose="020F0502020204030204" pitchFamily="34" charset="0"/>
              </a:rPr>
              <a:t>a preceding input </a:t>
            </a:r>
            <a:r>
              <a:rPr lang="en-US" sz="3200" dirty="0">
                <a:effectLst/>
                <a:latin typeface="Calibri" panose="020F0502020204030204" pitchFamily="34" charset="0"/>
                <a:cs typeface="Calibri" panose="020F0502020204030204" pitchFamily="34" charset="0"/>
              </a:rPr>
              <a:t>that is being compared to the current element to determine a similarity</a:t>
            </a: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value</a:t>
            </a:r>
            <a:r>
              <a:rPr lang="en-US" sz="3200" dirty="0">
                <a:latin typeface="Calibri" panose="020F0502020204030204" pitchFamily="34" charset="0"/>
                <a:cs typeface="Calibri" panose="020F0502020204030204" pitchFamily="34" charset="0"/>
              </a:rPr>
              <a:t>: </a:t>
            </a:r>
            <a:r>
              <a:rPr lang="en-US" sz="3200" dirty="0">
                <a:effectLst/>
                <a:latin typeface="Calibri" panose="020F0502020204030204" pitchFamily="34" charset="0"/>
                <a:cs typeface="Calibri" panose="020F0502020204030204" pitchFamily="34" charset="0"/>
              </a:rPr>
              <a:t>a </a:t>
            </a:r>
            <a:r>
              <a:rPr lang="en-US" sz="3200" b="0" dirty="0">
                <a:effectLst/>
                <a:latin typeface="Calibri" panose="020F0502020204030204" pitchFamily="34" charset="0"/>
                <a:cs typeface="Calibri" panose="020F0502020204030204" pitchFamily="34" charset="0"/>
              </a:rPr>
              <a:t>value </a:t>
            </a:r>
            <a:r>
              <a:rPr lang="en-US" sz="3200" dirty="0">
                <a:effectLst/>
                <a:latin typeface="Calibri" panose="020F0502020204030204" pitchFamily="34" charset="0"/>
                <a:cs typeface="Calibri" panose="020F0502020204030204" pitchFamily="34" charset="0"/>
              </a:rPr>
              <a:t>of a preceding element that gets weighted and summed </a:t>
            </a:r>
            <a:endParaRPr lang="en-US" sz="32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41270183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CAA15A1-7EB7-A5CD-82EB-2CC4B9355489}"/>
              </a:ext>
            </a:extLst>
          </p:cNvPr>
          <p:cNvPicPr>
            <a:picLocks noChangeAspect="1"/>
          </p:cNvPicPr>
          <p:nvPr/>
        </p:nvPicPr>
        <p:blipFill>
          <a:blip r:embed="rId3"/>
          <a:srcRect t="22586"/>
          <a:stretch/>
        </p:blipFill>
        <p:spPr>
          <a:xfrm>
            <a:off x="1828800" y="1350834"/>
            <a:ext cx="8606754" cy="4111649"/>
          </a:xfrm>
          <a:prstGeom prst="rect">
            <a:avLst/>
          </a:prstGeom>
        </p:spPr>
      </p:pic>
      <p:sp>
        <p:nvSpPr>
          <p:cNvPr id="20482" name="Rectangle 2"/>
          <p:cNvSpPr>
            <a:spLocks noGrp="1" noChangeArrowheads="1"/>
          </p:cNvSpPr>
          <p:nvPr>
            <p:ph type="title"/>
          </p:nvPr>
        </p:nvSpPr>
        <p:spPr>
          <a:xfrm>
            <a:off x="377154" y="162494"/>
            <a:ext cx="4105327" cy="907196"/>
          </a:xfrm>
        </p:spPr>
        <p:txBody>
          <a:bodyPr>
            <a:normAutofit/>
          </a:bodyPr>
          <a:lstStyle/>
          <a:p>
            <a:r>
              <a:rPr lang="en-US" dirty="0"/>
              <a:t>Attention intuition</a:t>
            </a:r>
          </a:p>
        </p:txBody>
      </p:sp>
      <p:sp>
        <p:nvSpPr>
          <p:cNvPr id="2" name="TextBox 1">
            <a:extLst>
              <a:ext uri="{FF2B5EF4-FFF2-40B4-BE49-F238E27FC236}">
                <a16:creationId xmlns:a16="http://schemas.microsoft.com/office/drawing/2014/main" id="{24F4189B-5DAE-9E70-083C-CED684D21A2D}"/>
              </a:ext>
            </a:extLst>
          </p:cNvPr>
          <p:cNvSpPr txBox="1"/>
          <p:nvPr/>
        </p:nvSpPr>
        <p:spPr>
          <a:xfrm>
            <a:off x="3798064" y="5414433"/>
            <a:ext cx="4915128" cy="584775"/>
          </a:xfrm>
          <a:prstGeom prst="rect">
            <a:avLst/>
          </a:prstGeom>
          <a:noFill/>
        </p:spPr>
        <p:txBody>
          <a:bodyPr wrap="none" rtlCol="0">
            <a:spAutoFit/>
          </a:bodyPr>
          <a:lstStyle/>
          <a:p>
            <a:r>
              <a:rPr lang="en-US" sz="3200" b="1" dirty="0"/>
              <a:t>x1  x2  x3  x4  x5  x6  x7   xi</a:t>
            </a:r>
          </a:p>
        </p:txBody>
      </p:sp>
      <p:sp>
        <p:nvSpPr>
          <p:cNvPr id="4" name="TextBox 3">
            <a:extLst>
              <a:ext uri="{FF2B5EF4-FFF2-40B4-BE49-F238E27FC236}">
                <a16:creationId xmlns:a16="http://schemas.microsoft.com/office/drawing/2014/main" id="{B5E2CB0C-F42F-D269-95D1-B550758C2887}"/>
              </a:ext>
            </a:extLst>
          </p:cNvPr>
          <p:cNvSpPr txBox="1"/>
          <p:nvPr/>
        </p:nvSpPr>
        <p:spPr>
          <a:xfrm>
            <a:off x="7709520" y="766060"/>
            <a:ext cx="2057400" cy="584775"/>
          </a:xfrm>
          <a:prstGeom prst="rect">
            <a:avLst/>
          </a:prstGeom>
          <a:noFill/>
        </p:spPr>
        <p:txBody>
          <a:bodyPr wrap="square" rtlCol="0">
            <a:spAutoFit/>
          </a:bodyPr>
          <a:lstStyle/>
          <a:p>
            <a:r>
              <a:rPr lang="en-US" sz="3200" dirty="0">
                <a:solidFill>
                  <a:srgbClr val="FF0000"/>
                </a:solidFill>
                <a:latin typeface="Bradley Hand" pitchFamily="2" charset="77"/>
              </a:rPr>
              <a:t>query</a:t>
            </a:r>
          </a:p>
        </p:txBody>
      </p:sp>
      <p:sp>
        <p:nvSpPr>
          <p:cNvPr id="5" name="TextBox 4">
            <a:extLst>
              <a:ext uri="{FF2B5EF4-FFF2-40B4-BE49-F238E27FC236}">
                <a16:creationId xmlns:a16="http://schemas.microsoft.com/office/drawing/2014/main" id="{EC8160F0-4554-1BBE-3B68-419A402B8B09}"/>
              </a:ext>
            </a:extLst>
          </p:cNvPr>
          <p:cNvSpPr txBox="1"/>
          <p:nvPr/>
        </p:nvSpPr>
        <p:spPr>
          <a:xfrm>
            <a:off x="4026857" y="6121974"/>
            <a:ext cx="2057400" cy="584775"/>
          </a:xfrm>
          <a:prstGeom prst="rect">
            <a:avLst/>
          </a:prstGeom>
          <a:noFill/>
        </p:spPr>
        <p:txBody>
          <a:bodyPr wrap="square" rtlCol="0">
            <a:spAutoFit/>
          </a:bodyPr>
          <a:lstStyle/>
          <a:p>
            <a:r>
              <a:rPr lang="en-US" sz="3200" dirty="0">
                <a:solidFill>
                  <a:srgbClr val="FF0000"/>
                </a:solidFill>
                <a:latin typeface="Bradley Hand" pitchFamily="2" charset="77"/>
              </a:rPr>
              <a:t>values</a:t>
            </a:r>
          </a:p>
        </p:txBody>
      </p:sp>
    </p:spTree>
    <p:extLst>
      <p:ext uri="{BB962C8B-B14F-4D97-AF65-F5344CB8AC3E}">
        <p14:creationId xmlns:p14="http://schemas.microsoft.com/office/powerpoint/2010/main" val="19257877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758687" y="0"/>
            <a:ext cx="10058400" cy="907196"/>
          </a:xfrm>
        </p:spPr>
        <p:txBody>
          <a:bodyPr>
            <a:normAutofit/>
          </a:bodyPr>
          <a:lstStyle/>
          <a:p>
            <a:r>
              <a:rPr lang="en-US" dirty="0"/>
              <a:t>Intuition of attention: </a:t>
            </a:r>
          </a:p>
        </p:txBody>
      </p:sp>
      <p:sp>
        <p:nvSpPr>
          <p:cNvPr id="2" name="TextBox 1">
            <a:extLst>
              <a:ext uri="{FF2B5EF4-FFF2-40B4-BE49-F238E27FC236}">
                <a16:creationId xmlns:a16="http://schemas.microsoft.com/office/drawing/2014/main" id="{24F4189B-5DAE-9E70-083C-CED684D21A2D}"/>
              </a:ext>
            </a:extLst>
          </p:cNvPr>
          <p:cNvSpPr txBox="1"/>
          <p:nvPr/>
        </p:nvSpPr>
        <p:spPr>
          <a:xfrm>
            <a:off x="3798064" y="5414433"/>
            <a:ext cx="4915128" cy="584775"/>
          </a:xfrm>
          <a:prstGeom prst="rect">
            <a:avLst/>
          </a:prstGeom>
          <a:noFill/>
        </p:spPr>
        <p:txBody>
          <a:bodyPr wrap="none" rtlCol="0">
            <a:spAutoFit/>
          </a:bodyPr>
          <a:lstStyle/>
          <a:p>
            <a:r>
              <a:rPr lang="en-US" sz="3200" b="1" dirty="0"/>
              <a:t>x1  x2  x3  x4  x5  x6  x7  xi</a:t>
            </a:r>
          </a:p>
        </p:txBody>
      </p:sp>
      <p:sp>
        <p:nvSpPr>
          <p:cNvPr id="4" name="TextBox 3">
            <a:extLst>
              <a:ext uri="{FF2B5EF4-FFF2-40B4-BE49-F238E27FC236}">
                <a16:creationId xmlns:a16="http://schemas.microsoft.com/office/drawing/2014/main" id="{B5E2CB0C-F42F-D269-95D1-B550758C2887}"/>
              </a:ext>
            </a:extLst>
          </p:cNvPr>
          <p:cNvSpPr txBox="1"/>
          <p:nvPr/>
        </p:nvSpPr>
        <p:spPr>
          <a:xfrm>
            <a:off x="7684492" y="381000"/>
            <a:ext cx="2057400" cy="584775"/>
          </a:xfrm>
          <a:prstGeom prst="rect">
            <a:avLst/>
          </a:prstGeom>
          <a:noFill/>
        </p:spPr>
        <p:txBody>
          <a:bodyPr wrap="square" rtlCol="0">
            <a:spAutoFit/>
          </a:bodyPr>
          <a:lstStyle/>
          <a:p>
            <a:r>
              <a:rPr lang="en-US" sz="3200" dirty="0">
                <a:solidFill>
                  <a:srgbClr val="FF0000"/>
                </a:solidFill>
                <a:latin typeface="Bradley Hand" pitchFamily="2" charset="77"/>
              </a:rPr>
              <a:t>query</a:t>
            </a:r>
          </a:p>
        </p:txBody>
      </p:sp>
      <p:sp>
        <p:nvSpPr>
          <p:cNvPr id="5" name="TextBox 4">
            <a:extLst>
              <a:ext uri="{FF2B5EF4-FFF2-40B4-BE49-F238E27FC236}">
                <a16:creationId xmlns:a16="http://schemas.microsoft.com/office/drawing/2014/main" id="{EC8160F0-4554-1BBE-3B68-419A402B8B09}"/>
              </a:ext>
            </a:extLst>
          </p:cNvPr>
          <p:cNvSpPr txBox="1"/>
          <p:nvPr/>
        </p:nvSpPr>
        <p:spPr>
          <a:xfrm>
            <a:off x="1968500" y="6273225"/>
            <a:ext cx="2057400" cy="584775"/>
          </a:xfrm>
          <a:prstGeom prst="rect">
            <a:avLst/>
          </a:prstGeom>
          <a:noFill/>
        </p:spPr>
        <p:txBody>
          <a:bodyPr wrap="square" rtlCol="0">
            <a:spAutoFit/>
          </a:bodyPr>
          <a:lstStyle/>
          <a:p>
            <a:r>
              <a:rPr lang="en-US" sz="3200" dirty="0">
                <a:solidFill>
                  <a:srgbClr val="FF0000"/>
                </a:solidFill>
                <a:latin typeface="Bradley Hand" pitchFamily="2" charset="77"/>
              </a:rPr>
              <a:t>values</a:t>
            </a:r>
          </a:p>
        </p:txBody>
      </p:sp>
      <p:grpSp>
        <p:nvGrpSpPr>
          <p:cNvPr id="10" name="Group 9">
            <a:extLst>
              <a:ext uri="{FF2B5EF4-FFF2-40B4-BE49-F238E27FC236}">
                <a16:creationId xmlns:a16="http://schemas.microsoft.com/office/drawing/2014/main" id="{A73298C9-68DC-E88A-758A-84FDD4C53AE8}"/>
              </a:ext>
            </a:extLst>
          </p:cNvPr>
          <p:cNvGrpSpPr/>
          <p:nvPr/>
        </p:nvGrpSpPr>
        <p:grpSpPr>
          <a:xfrm>
            <a:off x="3886200" y="6096000"/>
            <a:ext cx="381000" cy="443812"/>
            <a:chOff x="3886200" y="6261788"/>
            <a:chExt cx="381000" cy="443812"/>
          </a:xfrm>
        </p:grpSpPr>
        <p:sp>
          <p:nvSpPr>
            <p:cNvPr id="6" name="Rectangle 5">
              <a:extLst>
                <a:ext uri="{FF2B5EF4-FFF2-40B4-BE49-F238E27FC236}">
                  <a16:creationId xmlns:a16="http://schemas.microsoft.com/office/drawing/2014/main" id="{E792437F-EE2A-BB09-3E1D-EBF8891C4D4E}"/>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8" name="Rectangle 7">
              <a:extLst>
                <a:ext uri="{FF2B5EF4-FFF2-40B4-BE49-F238E27FC236}">
                  <a16:creationId xmlns:a16="http://schemas.microsoft.com/office/drawing/2014/main" id="{13384282-D79C-8ABE-9A55-16EE816137CE}"/>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11" name="Group 10">
            <a:extLst>
              <a:ext uri="{FF2B5EF4-FFF2-40B4-BE49-F238E27FC236}">
                <a16:creationId xmlns:a16="http://schemas.microsoft.com/office/drawing/2014/main" id="{92345E34-5349-C1CD-6EB5-C1B6A1481E8F}"/>
              </a:ext>
            </a:extLst>
          </p:cNvPr>
          <p:cNvGrpSpPr/>
          <p:nvPr/>
        </p:nvGrpSpPr>
        <p:grpSpPr>
          <a:xfrm>
            <a:off x="4495800" y="6096000"/>
            <a:ext cx="381000" cy="443812"/>
            <a:chOff x="3886200" y="6261788"/>
            <a:chExt cx="381000" cy="443812"/>
          </a:xfrm>
        </p:grpSpPr>
        <p:sp>
          <p:nvSpPr>
            <p:cNvPr id="12" name="Rectangle 11">
              <a:extLst>
                <a:ext uri="{FF2B5EF4-FFF2-40B4-BE49-F238E27FC236}">
                  <a16:creationId xmlns:a16="http://schemas.microsoft.com/office/drawing/2014/main" id="{4B226BB1-D0C8-1086-0969-E575D5A1A83B}"/>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13" name="Rectangle 12">
              <a:extLst>
                <a:ext uri="{FF2B5EF4-FFF2-40B4-BE49-F238E27FC236}">
                  <a16:creationId xmlns:a16="http://schemas.microsoft.com/office/drawing/2014/main" id="{AB8BC482-1061-8768-E6FA-9FB081409DE9}"/>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14" name="Group 13">
            <a:extLst>
              <a:ext uri="{FF2B5EF4-FFF2-40B4-BE49-F238E27FC236}">
                <a16:creationId xmlns:a16="http://schemas.microsoft.com/office/drawing/2014/main" id="{EDE10602-2F0B-BF71-7284-4930CC69FC44}"/>
              </a:ext>
            </a:extLst>
          </p:cNvPr>
          <p:cNvGrpSpPr/>
          <p:nvPr/>
        </p:nvGrpSpPr>
        <p:grpSpPr>
          <a:xfrm>
            <a:off x="5105400" y="6096000"/>
            <a:ext cx="381000" cy="443812"/>
            <a:chOff x="3886200" y="6261788"/>
            <a:chExt cx="381000" cy="443812"/>
          </a:xfrm>
        </p:grpSpPr>
        <p:sp>
          <p:nvSpPr>
            <p:cNvPr id="15" name="Rectangle 14">
              <a:extLst>
                <a:ext uri="{FF2B5EF4-FFF2-40B4-BE49-F238E27FC236}">
                  <a16:creationId xmlns:a16="http://schemas.microsoft.com/office/drawing/2014/main" id="{3920FA73-7321-C52B-2EA3-E1167CE6F329}"/>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16" name="Rectangle 15">
              <a:extLst>
                <a:ext uri="{FF2B5EF4-FFF2-40B4-BE49-F238E27FC236}">
                  <a16:creationId xmlns:a16="http://schemas.microsoft.com/office/drawing/2014/main" id="{17E8811D-E6B4-A419-698C-3398D07E5E9C}"/>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17" name="Group 16">
            <a:extLst>
              <a:ext uri="{FF2B5EF4-FFF2-40B4-BE49-F238E27FC236}">
                <a16:creationId xmlns:a16="http://schemas.microsoft.com/office/drawing/2014/main" id="{5A922B46-9C5F-D9D1-017C-99076BF1D36F}"/>
              </a:ext>
            </a:extLst>
          </p:cNvPr>
          <p:cNvGrpSpPr/>
          <p:nvPr/>
        </p:nvGrpSpPr>
        <p:grpSpPr>
          <a:xfrm>
            <a:off x="5753100" y="6096000"/>
            <a:ext cx="381000" cy="443812"/>
            <a:chOff x="3886200" y="6261788"/>
            <a:chExt cx="381000" cy="443812"/>
          </a:xfrm>
        </p:grpSpPr>
        <p:sp>
          <p:nvSpPr>
            <p:cNvPr id="18" name="Rectangle 17">
              <a:extLst>
                <a:ext uri="{FF2B5EF4-FFF2-40B4-BE49-F238E27FC236}">
                  <a16:creationId xmlns:a16="http://schemas.microsoft.com/office/drawing/2014/main" id="{A9AEDAD0-9AF8-7389-2943-F811BF7705F0}"/>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19" name="Rectangle 18">
              <a:extLst>
                <a:ext uri="{FF2B5EF4-FFF2-40B4-BE49-F238E27FC236}">
                  <a16:creationId xmlns:a16="http://schemas.microsoft.com/office/drawing/2014/main" id="{4583ED46-6770-6C74-6CF8-32A5FEABB9F2}"/>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20" name="Group 19">
            <a:extLst>
              <a:ext uri="{FF2B5EF4-FFF2-40B4-BE49-F238E27FC236}">
                <a16:creationId xmlns:a16="http://schemas.microsoft.com/office/drawing/2014/main" id="{A3D81AD1-470E-87C3-682C-84F97634ED0E}"/>
              </a:ext>
            </a:extLst>
          </p:cNvPr>
          <p:cNvGrpSpPr/>
          <p:nvPr/>
        </p:nvGrpSpPr>
        <p:grpSpPr>
          <a:xfrm>
            <a:off x="6366934" y="6096000"/>
            <a:ext cx="381000" cy="443812"/>
            <a:chOff x="3886200" y="6261788"/>
            <a:chExt cx="381000" cy="443812"/>
          </a:xfrm>
        </p:grpSpPr>
        <p:sp>
          <p:nvSpPr>
            <p:cNvPr id="21" name="Rectangle 20">
              <a:extLst>
                <a:ext uri="{FF2B5EF4-FFF2-40B4-BE49-F238E27FC236}">
                  <a16:creationId xmlns:a16="http://schemas.microsoft.com/office/drawing/2014/main" id="{76D7FB67-AA43-7644-1A72-C578F6F0F91E}"/>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22" name="Rectangle 21">
              <a:extLst>
                <a:ext uri="{FF2B5EF4-FFF2-40B4-BE49-F238E27FC236}">
                  <a16:creationId xmlns:a16="http://schemas.microsoft.com/office/drawing/2014/main" id="{70D3CA25-CD6D-5585-9B63-6E4C5A1028E8}"/>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26" name="Group 25">
            <a:extLst>
              <a:ext uri="{FF2B5EF4-FFF2-40B4-BE49-F238E27FC236}">
                <a16:creationId xmlns:a16="http://schemas.microsoft.com/office/drawing/2014/main" id="{3BC4B509-B4B5-CA49-45AB-075BDE22E765}"/>
              </a:ext>
            </a:extLst>
          </p:cNvPr>
          <p:cNvGrpSpPr/>
          <p:nvPr/>
        </p:nvGrpSpPr>
        <p:grpSpPr>
          <a:xfrm>
            <a:off x="6972300" y="6096000"/>
            <a:ext cx="381000" cy="443812"/>
            <a:chOff x="3886200" y="6261788"/>
            <a:chExt cx="381000" cy="443812"/>
          </a:xfrm>
        </p:grpSpPr>
        <p:sp>
          <p:nvSpPr>
            <p:cNvPr id="27" name="Rectangle 26">
              <a:extLst>
                <a:ext uri="{FF2B5EF4-FFF2-40B4-BE49-F238E27FC236}">
                  <a16:creationId xmlns:a16="http://schemas.microsoft.com/office/drawing/2014/main" id="{851630AD-F2E9-E0BC-F0DB-A6275E03C792}"/>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28" name="Rectangle 27">
              <a:extLst>
                <a:ext uri="{FF2B5EF4-FFF2-40B4-BE49-F238E27FC236}">
                  <a16:creationId xmlns:a16="http://schemas.microsoft.com/office/drawing/2014/main" id="{F5942C37-95E9-3FD4-5A18-7AB50CCA9C32}"/>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29" name="Group 28">
            <a:extLst>
              <a:ext uri="{FF2B5EF4-FFF2-40B4-BE49-F238E27FC236}">
                <a16:creationId xmlns:a16="http://schemas.microsoft.com/office/drawing/2014/main" id="{5DBB6525-FB1C-B846-7225-32797E3BACBD}"/>
              </a:ext>
            </a:extLst>
          </p:cNvPr>
          <p:cNvGrpSpPr/>
          <p:nvPr/>
        </p:nvGrpSpPr>
        <p:grpSpPr>
          <a:xfrm>
            <a:off x="7548034" y="6096000"/>
            <a:ext cx="381000" cy="443812"/>
            <a:chOff x="3886200" y="6261788"/>
            <a:chExt cx="381000" cy="443812"/>
          </a:xfrm>
        </p:grpSpPr>
        <p:sp>
          <p:nvSpPr>
            <p:cNvPr id="30" name="Rectangle 29">
              <a:extLst>
                <a:ext uri="{FF2B5EF4-FFF2-40B4-BE49-F238E27FC236}">
                  <a16:creationId xmlns:a16="http://schemas.microsoft.com/office/drawing/2014/main" id="{B4735574-F895-9E09-0332-C10ADC581140}"/>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31" name="Rectangle 30">
              <a:extLst>
                <a:ext uri="{FF2B5EF4-FFF2-40B4-BE49-F238E27FC236}">
                  <a16:creationId xmlns:a16="http://schemas.microsoft.com/office/drawing/2014/main" id="{ACFBDA77-42B0-E10A-EBBE-BCFDC504321C}"/>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sp>
        <p:nvSpPr>
          <p:cNvPr id="32" name="TextBox 31">
            <a:extLst>
              <a:ext uri="{FF2B5EF4-FFF2-40B4-BE49-F238E27FC236}">
                <a16:creationId xmlns:a16="http://schemas.microsoft.com/office/drawing/2014/main" id="{E729FA6D-61F7-B1D7-4B7D-7BF30A0E7029}"/>
              </a:ext>
            </a:extLst>
          </p:cNvPr>
          <p:cNvSpPr txBox="1"/>
          <p:nvPr/>
        </p:nvSpPr>
        <p:spPr>
          <a:xfrm>
            <a:off x="1987550" y="5865915"/>
            <a:ext cx="2057400" cy="584775"/>
          </a:xfrm>
          <a:prstGeom prst="rect">
            <a:avLst/>
          </a:prstGeom>
          <a:noFill/>
        </p:spPr>
        <p:txBody>
          <a:bodyPr wrap="square" rtlCol="0">
            <a:spAutoFit/>
          </a:bodyPr>
          <a:lstStyle/>
          <a:p>
            <a:r>
              <a:rPr lang="en-US" sz="3200" dirty="0">
                <a:solidFill>
                  <a:srgbClr val="FF0000"/>
                </a:solidFill>
                <a:latin typeface="Bradley Hand" pitchFamily="2" charset="77"/>
              </a:rPr>
              <a:t>keys</a:t>
            </a:r>
          </a:p>
        </p:txBody>
      </p:sp>
      <p:grpSp>
        <p:nvGrpSpPr>
          <p:cNvPr id="7" name="Group 6">
            <a:extLst>
              <a:ext uri="{FF2B5EF4-FFF2-40B4-BE49-F238E27FC236}">
                <a16:creationId xmlns:a16="http://schemas.microsoft.com/office/drawing/2014/main" id="{CED50349-CAAD-5454-8408-FF6B52A6471C}"/>
              </a:ext>
            </a:extLst>
          </p:cNvPr>
          <p:cNvGrpSpPr/>
          <p:nvPr/>
        </p:nvGrpSpPr>
        <p:grpSpPr>
          <a:xfrm>
            <a:off x="8077200" y="6089306"/>
            <a:ext cx="381000" cy="443812"/>
            <a:chOff x="3886200" y="6261788"/>
            <a:chExt cx="381000" cy="443812"/>
          </a:xfrm>
        </p:grpSpPr>
        <p:sp>
          <p:nvSpPr>
            <p:cNvPr id="9" name="Rectangle 8">
              <a:extLst>
                <a:ext uri="{FF2B5EF4-FFF2-40B4-BE49-F238E27FC236}">
                  <a16:creationId xmlns:a16="http://schemas.microsoft.com/office/drawing/2014/main" id="{249A24D1-9855-44C5-EC8D-E624DF034C96}"/>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23" name="Rectangle 22">
              <a:extLst>
                <a:ext uri="{FF2B5EF4-FFF2-40B4-BE49-F238E27FC236}">
                  <a16:creationId xmlns:a16="http://schemas.microsoft.com/office/drawing/2014/main" id="{A25E841F-3E10-5A55-67DD-BF6CC5B74E4D}"/>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pic>
        <p:nvPicPr>
          <p:cNvPr id="34" name="Picture 33">
            <a:extLst>
              <a:ext uri="{FF2B5EF4-FFF2-40B4-BE49-F238E27FC236}">
                <a16:creationId xmlns:a16="http://schemas.microsoft.com/office/drawing/2014/main" id="{E68E90BC-DC2C-D348-4048-C87FA3E91C78}"/>
              </a:ext>
            </a:extLst>
          </p:cNvPr>
          <p:cNvPicPr>
            <a:picLocks noChangeAspect="1"/>
          </p:cNvPicPr>
          <p:nvPr/>
        </p:nvPicPr>
        <p:blipFill>
          <a:blip r:embed="rId3"/>
          <a:srcRect t="22586"/>
          <a:stretch/>
        </p:blipFill>
        <p:spPr>
          <a:xfrm>
            <a:off x="1676400" y="1350834"/>
            <a:ext cx="8606754" cy="4111649"/>
          </a:xfrm>
          <a:prstGeom prst="rect">
            <a:avLst/>
          </a:prstGeom>
        </p:spPr>
      </p:pic>
    </p:spTree>
    <p:extLst>
      <p:ext uri="{BB962C8B-B14F-4D97-AF65-F5344CB8AC3E}">
        <p14:creationId xmlns:p14="http://schemas.microsoft.com/office/powerpoint/2010/main" val="15754621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5C8C-E21E-54CD-D27D-238A50B896F6}"/>
              </a:ext>
            </a:extLst>
          </p:cNvPr>
          <p:cNvSpPr>
            <a:spLocks noGrp="1"/>
          </p:cNvSpPr>
          <p:nvPr>
            <p:ph type="title"/>
          </p:nvPr>
        </p:nvSpPr>
        <p:spPr/>
        <p:txBody>
          <a:bodyPr>
            <a:normAutofit fontScale="90000"/>
          </a:bodyPr>
          <a:lstStyle/>
          <a:p>
            <a:r>
              <a:rPr lang="en-US" dirty="0"/>
              <a:t>An Actual Attention Head: slightly more complicated</a:t>
            </a:r>
          </a:p>
        </p:txBody>
      </p:sp>
      <p:sp>
        <p:nvSpPr>
          <p:cNvPr id="3" name="Content Placeholder 2">
            <a:extLst>
              <a:ext uri="{FF2B5EF4-FFF2-40B4-BE49-F238E27FC236}">
                <a16:creationId xmlns:a16="http://schemas.microsoft.com/office/drawing/2014/main" id="{FDF13EC5-0DB3-5970-3010-2AF01E294173}"/>
              </a:ext>
            </a:extLst>
          </p:cNvPr>
          <p:cNvSpPr>
            <a:spLocks noGrp="1"/>
          </p:cNvSpPr>
          <p:nvPr>
            <p:ph idx="1"/>
          </p:nvPr>
        </p:nvSpPr>
        <p:spPr/>
        <p:txBody>
          <a:bodyPr>
            <a:normAutofit/>
          </a:bodyPr>
          <a:lstStyle/>
          <a:p>
            <a:r>
              <a:rPr lang="en-US" sz="3200" dirty="0">
                <a:latin typeface="Calibri" panose="020F0502020204030204" pitchFamily="34" charset="0"/>
                <a:cs typeface="Calibri" panose="020F0502020204030204" pitchFamily="34" charset="0"/>
              </a:rPr>
              <a:t>We'll use matrices to project each vector</a:t>
            </a:r>
            <a:r>
              <a:rPr lang="en-US" sz="3200" b="1" dirty="0">
                <a:latin typeface="Calibri" panose="020F0502020204030204" pitchFamily="34" charset="0"/>
                <a:cs typeface="Calibri" panose="020F0502020204030204" pitchFamily="34" charset="0"/>
              </a:rPr>
              <a:t> x</a:t>
            </a:r>
            <a:r>
              <a:rPr lang="en-US" sz="3200" baseline="-25000" dirty="0">
                <a:latin typeface="Calibri" panose="020F0502020204030204" pitchFamily="34" charset="0"/>
                <a:cs typeface="Calibri" panose="020F0502020204030204" pitchFamily="34" charset="0"/>
              </a:rPr>
              <a:t>i</a:t>
            </a:r>
            <a:r>
              <a:rPr lang="en-US" sz="3200" b="1"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into a representation of its role as query, key, value:</a:t>
            </a: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query</a:t>
            </a:r>
            <a:r>
              <a:rPr lang="en-US" sz="3200" dirty="0">
                <a:latin typeface="Calibri" panose="020F0502020204030204" pitchFamily="34" charset="0"/>
                <a:cs typeface="Calibri" panose="020F0502020204030204" pitchFamily="34" charset="0"/>
              </a:rPr>
              <a:t>: </a:t>
            </a:r>
            <a:r>
              <a:rPr lang="en-US" sz="3200" b="1" dirty="0">
                <a:effectLst/>
                <a:latin typeface="Calibri" panose="020F0502020204030204" pitchFamily="34" charset="0"/>
                <a:cs typeface="Calibri" panose="020F0502020204030204" pitchFamily="34" charset="0"/>
              </a:rPr>
              <a:t>W</a:t>
            </a:r>
            <a:r>
              <a:rPr lang="en-US" sz="3200" b="1" baseline="30000" dirty="0">
                <a:effectLst/>
                <a:latin typeface="Calibri" panose="020F0502020204030204" pitchFamily="34" charset="0"/>
                <a:cs typeface="Calibri" panose="020F0502020204030204" pitchFamily="34" charset="0"/>
              </a:rPr>
              <a:t>Q</a:t>
            </a: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key</a:t>
            </a:r>
            <a:r>
              <a:rPr lang="en-US" sz="3200" dirty="0">
                <a:latin typeface="Calibri" panose="020F0502020204030204" pitchFamily="34" charset="0"/>
                <a:cs typeface="Calibri" panose="020F0502020204030204" pitchFamily="34" charset="0"/>
              </a:rPr>
              <a:t>: </a:t>
            </a:r>
            <a:r>
              <a:rPr lang="en-US" sz="3200" b="1" dirty="0">
                <a:latin typeface="Calibri" panose="020F0502020204030204" pitchFamily="34" charset="0"/>
                <a:cs typeface="Calibri" panose="020F0502020204030204" pitchFamily="34" charset="0"/>
              </a:rPr>
              <a:t>W</a:t>
            </a:r>
            <a:r>
              <a:rPr lang="en-US" sz="3200" b="1" baseline="30000" dirty="0">
                <a:latin typeface="Calibri" panose="020F0502020204030204" pitchFamily="34" charset="0"/>
                <a:cs typeface="Calibri" panose="020F0502020204030204" pitchFamily="34" charset="0"/>
              </a:rPr>
              <a:t>K</a:t>
            </a:r>
            <a:endParaRPr lang="en-US" sz="3200" b="1" baseline="30000" dirty="0">
              <a:effectLst/>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value</a:t>
            </a:r>
            <a:r>
              <a:rPr lang="en-US" sz="3200" dirty="0">
                <a:latin typeface="Calibri" panose="020F0502020204030204" pitchFamily="34" charset="0"/>
                <a:cs typeface="Calibri" panose="020F0502020204030204" pitchFamily="34" charset="0"/>
              </a:rPr>
              <a:t>: </a:t>
            </a:r>
            <a:r>
              <a:rPr lang="en-US" sz="3200" b="1" dirty="0">
                <a:effectLst/>
                <a:latin typeface="Calibri" panose="020F0502020204030204" pitchFamily="34" charset="0"/>
                <a:cs typeface="Calibri" panose="020F0502020204030204" pitchFamily="34" charset="0"/>
              </a:rPr>
              <a:t>W</a:t>
            </a:r>
            <a:r>
              <a:rPr lang="en-US" sz="3200" b="1" baseline="30000" dirty="0">
                <a:effectLst/>
                <a:latin typeface="Calibri" panose="020F0502020204030204" pitchFamily="34" charset="0"/>
                <a:cs typeface="Calibri" panose="020F0502020204030204" pitchFamily="34" charset="0"/>
              </a:rPr>
              <a:t>V</a:t>
            </a:r>
            <a:endParaRPr lang="en-US" sz="3200" b="1" baseline="300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2EBD0090-5102-2D61-92CD-0D4A8D06FD96}"/>
              </a:ext>
            </a:extLst>
          </p:cNvPr>
          <p:cNvPicPr>
            <a:picLocks noChangeAspect="1"/>
          </p:cNvPicPr>
          <p:nvPr/>
        </p:nvPicPr>
        <p:blipFill>
          <a:blip r:embed="rId2"/>
          <a:stretch>
            <a:fillRect/>
          </a:stretch>
        </p:blipFill>
        <p:spPr>
          <a:xfrm>
            <a:off x="1651104" y="4852117"/>
            <a:ext cx="9504576" cy="811366"/>
          </a:xfrm>
          <a:prstGeom prst="rect">
            <a:avLst/>
          </a:prstGeom>
        </p:spPr>
      </p:pic>
    </p:spTree>
    <p:extLst>
      <p:ext uri="{BB962C8B-B14F-4D97-AF65-F5344CB8AC3E}">
        <p14:creationId xmlns:p14="http://schemas.microsoft.com/office/powerpoint/2010/main" val="347034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5C8C-E21E-54CD-D27D-238A50B896F6}"/>
              </a:ext>
            </a:extLst>
          </p:cNvPr>
          <p:cNvSpPr>
            <a:spLocks noGrp="1"/>
          </p:cNvSpPr>
          <p:nvPr>
            <p:ph type="title"/>
          </p:nvPr>
        </p:nvSpPr>
        <p:spPr/>
        <p:txBody>
          <a:bodyPr>
            <a:normAutofit fontScale="90000"/>
          </a:bodyPr>
          <a:lstStyle/>
          <a:p>
            <a:r>
              <a:rPr lang="en-US" dirty="0"/>
              <a:t>An Actual Attention Head: slightly more complicated</a:t>
            </a:r>
          </a:p>
        </p:txBody>
      </p:sp>
      <p:sp>
        <p:nvSpPr>
          <p:cNvPr id="3" name="Content Placeholder 2">
            <a:extLst>
              <a:ext uri="{FF2B5EF4-FFF2-40B4-BE49-F238E27FC236}">
                <a16:creationId xmlns:a16="http://schemas.microsoft.com/office/drawing/2014/main" id="{FDF13EC5-0DB3-5970-3010-2AF01E294173}"/>
              </a:ext>
            </a:extLst>
          </p:cNvPr>
          <p:cNvSpPr>
            <a:spLocks noGrp="1"/>
          </p:cNvSpPr>
          <p:nvPr>
            <p:ph idx="1"/>
          </p:nvPr>
        </p:nvSpPr>
        <p:spPr/>
        <p:txBody>
          <a:bodyPr>
            <a:normAutofit/>
          </a:bodyPr>
          <a:lstStyle/>
          <a:p>
            <a:r>
              <a:rPr lang="en-US" sz="3600" dirty="0">
                <a:latin typeface="Calibri" panose="020F0502020204030204" pitchFamily="34" charset="0"/>
                <a:cs typeface="Calibri" panose="020F0502020204030204" pitchFamily="34" charset="0"/>
              </a:rPr>
              <a:t>Given these 3 representation of </a:t>
            </a:r>
            <a:r>
              <a:rPr lang="en-US" sz="3600" b="1" dirty="0">
                <a:latin typeface="Calibri" panose="020F0502020204030204" pitchFamily="34" charset="0"/>
                <a:cs typeface="Calibri" panose="020F0502020204030204" pitchFamily="34" charset="0"/>
              </a:rPr>
              <a:t>x</a:t>
            </a:r>
            <a:r>
              <a:rPr lang="en-US" sz="3600" baseline="-25000" dirty="0">
                <a:latin typeface="Calibri" panose="020F0502020204030204" pitchFamily="34" charset="0"/>
                <a:cs typeface="Calibri" panose="020F0502020204030204" pitchFamily="34" charset="0"/>
              </a:rPr>
              <a:t>i</a:t>
            </a:r>
          </a:p>
          <a:p>
            <a:endParaRPr lang="en-US" sz="3600" baseline="-25000" dirty="0">
              <a:latin typeface="Calibri" panose="020F0502020204030204" pitchFamily="34" charset="0"/>
              <a:cs typeface="Calibri" panose="020F0502020204030204" pitchFamily="34" charset="0"/>
            </a:endParaRPr>
          </a:p>
          <a:p>
            <a:endParaRPr lang="en-US" sz="3600" baseline="-25000" dirty="0">
              <a:latin typeface="Calibri" panose="020F0502020204030204" pitchFamily="34" charset="0"/>
              <a:cs typeface="Calibri" panose="020F0502020204030204" pitchFamily="34" charset="0"/>
            </a:endParaRPr>
          </a:p>
          <a:p>
            <a:r>
              <a:rPr lang="en-US" sz="3600" dirty="0">
                <a:effectLst/>
                <a:latin typeface="Calibri" panose="020F0502020204030204" pitchFamily="34" charset="0"/>
                <a:cs typeface="Calibri" panose="020F0502020204030204" pitchFamily="34" charset="0"/>
              </a:rPr>
              <a:t>To compute  similarity of current element </a:t>
            </a:r>
            <a:r>
              <a:rPr lang="en-US" sz="3600" b="1" dirty="0">
                <a:latin typeface="Calibri" panose="020F0502020204030204" pitchFamily="34" charset="0"/>
                <a:cs typeface="Calibri" panose="020F0502020204030204" pitchFamily="34" charset="0"/>
              </a:rPr>
              <a:t>x</a:t>
            </a:r>
            <a:r>
              <a:rPr lang="en-US" sz="3600" baseline="-25000" dirty="0">
                <a:latin typeface="Calibri" panose="020F0502020204030204" pitchFamily="34" charset="0"/>
                <a:cs typeface="Calibri" panose="020F0502020204030204" pitchFamily="34" charset="0"/>
              </a:rPr>
              <a:t>i </a:t>
            </a:r>
            <a:r>
              <a:rPr lang="en-US" sz="3600" dirty="0">
                <a:effectLst/>
                <a:latin typeface="Calibri" panose="020F0502020204030204" pitchFamily="34" charset="0"/>
                <a:cs typeface="Calibri" panose="020F0502020204030204" pitchFamily="34" charset="0"/>
              </a:rPr>
              <a:t>with some prior element </a:t>
            </a:r>
            <a:r>
              <a:rPr lang="en-US" sz="3600" b="1" dirty="0" err="1">
                <a:latin typeface="Calibri" panose="020F0502020204030204" pitchFamily="34" charset="0"/>
                <a:cs typeface="Calibri" panose="020F0502020204030204" pitchFamily="34" charset="0"/>
              </a:rPr>
              <a:t>x</a:t>
            </a:r>
            <a:r>
              <a:rPr lang="en-US" sz="3600" baseline="-25000" dirty="0" err="1">
                <a:latin typeface="Calibri" panose="020F0502020204030204" pitchFamily="34" charset="0"/>
                <a:cs typeface="Calibri" panose="020F0502020204030204" pitchFamily="34" charset="0"/>
              </a:rPr>
              <a:t>j</a:t>
            </a:r>
            <a:endParaRPr lang="en-US" sz="3600" dirty="0">
              <a:effectLst/>
              <a:latin typeface="Calibri" panose="020F0502020204030204" pitchFamily="34" charset="0"/>
              <a:cs typeface="Calibri" panose="020F0502020204030204" pitchFamily="34" charset="0"/>
            </a:endParaRPr>
          </a:p>
          <a:p>
            <a:r>
              <a:rPr lang="en-US" sz="3600" dirty="0">
                <a:latin typeface="Calibri" panose="020F0502020204030204" pitchFamily="34" charset="0"/>
                <a:cs typeface="Calibri" panose="020F0502020204030204" pitchFamily="34" charset="0"/>
              </a:rPr>
              <a:t>W</a:t>
            </a:r>
            <a:r>
              <a:rPr lang="en-US" sz="3600" dirty="0">
                <a:effectLst/>
                <a:latin typeface="Calibri" panose="020F0502020204030204" pitchFamily="34" charset="0"/>
                <a:cs typeface="Calibri" panose="020F0502020204030204" pitchFamily="34" charset="0"/>
              </a:rPr>
              <a:t>e’ll use dot product between  </a:t>
            </a:r>
            <a:r>
              <a:rPr lang="en-US" sz="3600" b="1" dirty="0">
                <a:effectLst/>
                <a:latin typeface="Calibri" panose="020F0502020204030204" pitchFamily="34" charset="0"/>
                <a:cs typeface="Calibri" panose="020F0502020204030204" pitchFamily="34" charset="0"/>
              </a:rPr>
              <a:t>q</a:t>
            </a:r>
            <a:r>
              <a:rPr lang="en-US" sz="3600" baseline="-25000" dirty="0">
                <a:effectLst/>
                <a:latin typeface="Calibri" panose="020F0502020204030204" pitchFamily="34" charset="0"/>
                <a:cs typeface="Calibri" panose="020F0502020204030204" pitchFamily="34" charset="0"/>
              </a:rPr>
              <a:t>i</a:t>
            </a:r>
            <a:r>
              <a:rPr lang="en-US" sz="3600" i="1" dirty="0">
                <a:effectLst/>
                <a:latin typeface="Calibri" panose="020F0502020204030204" pitchFamily="34" charset="0"/>
                <a:cs typeface="Calibri" panose="020F0502020204030204" pitchFamily="34" charset="0"/>
              </a:rPr>
              <a:t> </a:t>
            </a:r>
            <a:r>
              <a:rPr lang="en-US" sz="3600" dirty="0">
                <a:effectLst/>
                <a:latin typeface="Calibri" panose="020F0502020204030204" pitchFamily="34" charset="0"/>
                <a:cs typeface="Calibri" panose="020F0502020204030204" pitchFamily="34" charset="0"/>
              </a:rPr>
              <a:t>and </a:t>
            </a:r>
            <a:r>
              <a:rPr lang="en-US" sz="3600" b="1" dirty="0" err="1">
                <a:effectLst/>
                <a:latin typeface="Calibri" panose="020F0502020204030204" pitchFamily="34" charset="0"/>
                <a:cs typeface="Calibri" panose="020F0502020204030204" pitchFamily="34" charset="0"/>
              </a:rPr>
              <a:t>k</a:t>
            </a:r>
            <a:r>
              <a:rPr lang="en-US" sz="3600" baseline="-25000" dirty="0" err="1">
                <a:effectLst/>
                <a:latin typeface="Calibri" panose="020F0502020204030204" pitchFamily="34" charset="0"/>
                <a:cs typeface="Calibri" panose="020F0502020204030204" pitchFamily="34" charset="0"/>
              </a:rPr>
              <a:t>j</a:t>
            </a:r>
            <a:r>
              <a:rPr lang="en-US" sz="3600" dirty="0">
                <a:effectLst/>
                <a:latin typeface="Calibri" panose="020F0502020204030204" pitchFamily="34" charset="0"/>
                <a:cs typeface="Calibri" panose="020F0502020204030204" pitchFamily="34" charset="0"/>
              </a:rPr>
              <a:t>. </a:t>
            </a:r>
          </a:p>
          <a:p>
            <a:r>
              <a:rPr lang="en-US" sz="3600" dirty="0">
                <a:latin typeface="Calibri" panose="020F0502020204030204" pitchFamily="34" charset="0"/>
                <a:cs typeface="Calibri" panose="020F0502020204030204" pitchFamily="34" charset="0"/>
              </a:rPr>
              <a:t>And instead of summing up </a:t>
            </a:r>
            <a:r>
              <a:rPr lang="en-US" sz="3600" b="1" dirty="0" err="1">
                <a:latin typeface="Calibri" panose="020F0502020204030204" pitchFamily="34" charset="0"/>
                <a:cs typeface="Calibri" panose="020F0502020204030204" pitchFamily="34" charset="0"/>
              </a:rPr>
              <a:t>x</a:t>
            </a:r>
            <a:r>
              <a:rPr lang="en-US" sz="3600" baseline="-25000" dirty="0" err="1">
                <a:latin typeface="Calibri" panose="020F0502020204030204" pitchFamily="34" charset="0"/>
                <a:cs typeface="Calibri" panose="020F0502020204030204" pitchFamily="34" charset="0"/>
              </a:rPr>
              <a:t>j</a:t>
            </a:r>
            <a:r>
              <a:rPr lang="en-US" sz="3600" dirty="0">
                <a:latin typeface="Calibri" panose="020F0502020204030204" pitchFamily="34" charset="0"/>
                <a:cs typeface="Calibri" panose="020F0502020204030204" pitchFamily="34" charset="0"/>
              </a:rPr>
              <a:t> ,  we'll sum up </a:t>
            </a:r>
            <a:r>
              <a:rPr lang="en-US" sz="3600" b="1" dirty="0" err="1">
                <a:latin typeface="Calibri" panose="020F0502020204030204" pitchFamily="34" charset="0"/>
                <a:cs typeface="Calibri" panose="020F0502020204030204" pitchFamily="34" charset="0"/>
              </a:rPr>
              <a:t>v</a:t>
            </a:r>
            <a:r>
              <a:rPr lang="en-US" sz="3600" baseline="-25000" dirty="0" err="1">
                <a:latin typeface="Calibri" panose="020F0502020204030204" pitchFamily="34" charset="0"/>
                <a:cs typeface="Calibri" panose="020F0502020204030204" pitchFamily="34" charset="0"/>
              </a:rPr>
              <a:t>j</a:t>
            </a:r>
            <a:endParaRPr lang="en-US" sz="3600" dirty="0">
              <a:effectLst/>
              <a:latin typeface="Calibri" panose="020F0502020204030204" pitchFamily="34" charset="0"/>
              <a:cs typeface="Calibri" panose="020F0502020204030204" pitchFamily="34" charset="0"/>
            </a:endParaRPr>
          </a:p>
          <a:p>
            <a:endParaRPr lang="en-US" sz="3600" dirty="0">
              <a:latin typeface="Calibri" panose="020F0502020204030204" pitchFamily="34" charset="0"/>
              <a:cs typeface="Calibri" panose="020F0502020204030204" pitchFamily="34" charset="0"/>
            </a:endParaRPr>
          </a:p>
          <a:p>
            <a:endParaRPr lang="en-US" sz="3200" baseline="-25000" dirty="0">
              <a:latin typeface="Calibri" panose="020F0502020204030204" pitchFamily="34" charset="0"/>
              <a:cs typeface="Calibri" panose="020F0502020204030204" pitchFamily="34" charset="0"/>
            </a:endParaRPr>
          </a:p>
          <a:p>
            <a:endParaRPr lang="en-US" sz="3200" baseline="-25000" dirty="0">
              <a:latin typeface="Calibri" panose="020F0502020204030204" pitchFamily="34" charset="0"/>
              <a:cs typeface="Calibri" panose="020F0502020204030204" pitchFamily="34" charset="0"/>
            </a:endParaRPr>
          </a:p>
          <a:p>
            <a:endParaRPr lang="en-US" sz="3200" baseline="-25000" dirty="0">
              <a:latin typeface="Calibri" panose="020F0502020204030204" pitchFamily="34" charset="0"/>
              <a:cs typeface="Calibri" panose="020F0502020204030204" pitchFamily="34" charset="0"/>
            </a:endParaRPr>
          </a:p>
          <a:p>
            <a:endParaRPr lang="en-US" sz="32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2EBD0090-5102-2D61-92CD-0D4A8D06FD96}"/>
              </a:ext>
            </a:extLst>
          </p:cNvPr>
          <p:cNvPicPr>
            <a:picLocks noChangeAspect="1"/>
          </p:cNvPicPr>
          <p:nvPr/>
        </p:nvPicPr>
        <p:blipFill>
          <a:blip r:embed="rId2"/>
          <a:stretch>
            <a:fillRect/>
          </a:stretch>
        </p:blipFill>
        <p:spPr>
          <a:xfrm>
            <a:off x="3105568" y="2209800"/>
            <a:ext cx="7980680" cy="681277"/>
          </a:xfrm>
          <a:prstGeom prst="rect">
            <a:avLst/>
          </a:prstGeom>
        </p:spPr>
      </p:pic>
    </p:spTree>
    <p:extLst>
      <p:ext uri="{BB962C8B-B14F-4D97-AF65-F5344CB8AC3E}">
        <p14:creationId xmlns:p14="http://schemas.microsoft.com/office/powerpoint/2010/main" val="2879588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a:bodyPr>
          <a:lstStyle/>
          <a:p>
            <a:r>
              <a:rPr lang="en-US" dirty="0"/>
              <a:t>LLMs are built out of transformers</a:t>
            </a:r>
          </a:p>
        </p:txBody>
      </p:sp>
      <p:sp>
        <p:nvSpPr>
          <p:cNvPr id="20483" name="Rectangle 3"/>
          <p:cNvSpPr>
            <a:spLocks noGrp="1" noChangeArrowheads="1"/>
          </p:cNvSpPr>
          <p:nvPr>
            <p:ph idx="1"/>
          </p:nvPr>
        </p:nvSpPr>
        <p:spPr>
          <a:xfrm>
            <a:off x="1676400" y="1447800"/>
            <a:ext cx="10058400" cy="4800600"/>
          </a:xfrm>
        </p:spPr>
        <p:txBody>
          <a:bodyPr>
            <a:normAutofit/>
          </a:bodyPr>
          <a:lstStyle/>
          <a:p>
            <a:pPr marL="0" indent="0"/>
            <a:r>
              <a:rPr lang="en-US" sz="3200" dirty="0"/>
              <a:t>Transformer: a specific kind of network architecture, like a fancier feedforward network, but based on attention</a:t>
            </a:r>
          </a:p>
        </p:txBody>
      </p:sp>
      <p:pic>
        <p:nvPicPr>
          <p:cNvPr id="2" name="Picture 1">
            <a:extLst>
              <a:ext uri="{FF2B5EF4-FFF2-40B4-BE49-F238E27FC236}">
                <a16:creationId xmlns:a16="http://schemas.microsoft.com/office/drawing/2014/main" id="{CCA119C2-582F-4D99-92AF-E6E7C5196B0D}"/>
              </a:ext>
            </a:extLst>
          </p:cNvPr>
          <p:cNvPicPr>
            <a:picLocks noChangeAspect="1"/>
          </p:cNvPicPr>
          <p:nvPr/>
        </p:nvPicPr>
        <p:blipFill>
          <a:blip r:embed="rId3"/>
          <a:stretch>
            <a:fillRect/>
          </a:stretch>
        </p:blipFill>
        <p:spPr>
          <a:xfrm>
            <a:off x="2727325" y="2565303"/>
            <a:ext cx="6737350" cy="3914720"/>
          </a:xfrm>
          <a:prstGeom prst="rect">
            <a:avLst/>
          </a:prstGeom>
        </p:spPr>
      </p:pic>
    </p:spTree>
    <p:extLst>
      <p:ext uri="{BB962C8B-B14F-4D97-AF65-F5344CB8AC3E}">
        <p14:creationId xmlns:p14="http://schemas.microsoft.com/office/powerpoint/2010/main" val="5143058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E5C54-4103-F2B0-C737-9F4478F0B926}"/>
              </a:ext>
            </a:extLst>
          </p:cNvPr>
          <p:cNvSpPr>
            <a:spLocks noGrp="1"/>
          </p:cNvSpPr>
          <p:nvPr>
            <p:ph type="title"/>
          </p:nvPr>
        </p:nvSpPr>
        <p:spPr/>
        <p:txBody>
          <a:bodyPr/>
          <a:lstStyle/>
          <a:p>
            <a:r>
              <a:rPr lang="en-US" dirty="0"/>
              <a:t>Final equations for one attention head</a:t>
            </a:r>
          </a:p>
        </p:txBody>
      </p:sp>
      <p:pic>
        <p:nvPicPr>
          <p:cNvPr id="4" name="Picture 3">
            <a:extLst>
              <a:ext uri="{FF2B5EF4-FFF2-40B4-BE49-F238E27FC236}">
                <a16:creationId xmlns:a16="http://schemas.microsoft.com/office/drawing/2014/main" id="{8B3CB04E-EADD-9E05-12F5-19D6076E5530}"/>
              </a:ext>
            </a:extLst>
          </p:cNvPr>
          <p:cNvPicPr>
            <a:picLocks noChangeAspect="1"/>
          </p:cNvPicPr>
          <p:nvPr/>
        </p:nvPicPr>
        <p:blipFill>
          <a:blip r:embed="rId3"/>
          <a:stretch>
            <a:fillRect/>
          </a:stretch>
        </p:blipFill>
        <p:spPr>
          <a:xfrm>
            <a:off x="591016" y="1752600"/>
            <a:ext cx="10928194" cy="4267200"/>
          </a:xfrm>
          <a:prstGeom prst="rect">
            <a:avLst/>
          </a:prstGeom>
        </p:spPr>
      </p:pic>
    </p:spTree>
    <p:extLst>
      <p:ext uri="{BB962C8B-B14F-4D97-AF65-F5344CB8AC3E}">
        <p14:creationId xmlns:p14="http://schemas.microsoft.com/office/powerpoint/2010/main" val="41811340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053DB-20D6-FAC8-64C7-0844D7DC73E0}"/>
              </a:ext>
            </a:extLst>
          </p:cNvPr>
          <p:cNvSpPr>
            <a:spLocks noGrp="1"/>
          </p:cNvSpPr>
          <p:nvPr>
            <p:ph type="title"/>
          </p:nvPr>
        </p:nvSpPr>
        <p:spPr>
          <a:xfrm>
            <a:off x="609600" y="159603"/>
            <a:ext cx="11430000" cy="907196"/>
          </a:xfrm>
        </p:spPr>
        <p:txBody>
          <a:bodyPr>
            <a:noAutofit/>
          </a:bodyPr>
          <a:lstStyle/>
          <a:p>
            <a:r>
              <a:rPr lang="en-US" sz="4000" dirty="0">
                <a:effectLst/>
              </a:rPr>
              <a:t>Calculating the value of a3</a:t>
            </a:r>
            <a:endParaRPr lang="en-US" sz="4000" dirty="0"/>
          </a:p>
        </p:txBody>
      </p:sp>
      <p:pic>
        <p:nvPicPr>
          <p:cNvPr id="5" name="Content Placeholder 4">
            <a:extLst>
              <a:ext uri="{FF2B5EF4-FFF2-40B4-BE49-F238E27FC236}">
                <a16:creationId xmlns:a16="http://schemas.microsoft.com/office/drawing/2014/main" id="{4FC81E58-587A-E6BC-1156-620113C46B7D}"/>
              </a:ext>
            </a:extLst>
          </p:cNvPr>
          <p:cNvPicPr>
            <a:picLocks noGrp="1" noChangeAspect="1"/>
          </p:cNvPicPr>
          <p:nvPr>
            <p:ph idx="1"/>
          </p:nvPr>
        </p:nvPicPr>
        <p:blipFill>
          <a:blip r:embed="rId3"/>
          <a:stretch>
            <a:fillRect/>
          </a:stretch>
        </p:blipFill>
        <p:spPr>
          <a:xfrm>
            <a:off x="2111109" y="1295401"/>
            <a:ext cx="7714012" cy="5402996"/>
          </a:xfrm>
        </p:spPr>
      </p:pic>
    </p:spTree>
    <p:extLst>
      <p:ext uri="{BB962C8B-B14F-4D97-AF65-F5344CB8AC3E}">
        <p14:creationId xmlns:p14="http://schemas.microsoft.com/office/powerpoint/2010/main" val="21032946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5C8C-E21E-54CD-D27D-238A50B896F6}"/>
              </a:ext>
            </a:extLst>
          </p:cNvPr>
          <p:cNvSpPr>
            <a:spLocks noGrp="1"/>
          </p:cNvSpPr>
          <p:nvPr>
            <p:ph type="title"/>
          </p:nvPr>
        </p:nvSpPr>
        <p:spPr/>
        <p:txBody>
          <a:bodyPr>
            <a:normAutofit/>
          </a:bodyPr>
          <a:lstStyle/>
          <a:p>
            <a:r>
              <a:rPr lang="en-US" dirty="0"/>
              <a:t>Actual Attention: slightly more complicated</a:t>
            </a:r>
          </a:p>
        </p:txBody>
      </p:sp>
      <p:sp>
        <p:nvSpPr>
          <p:cNvPr id="3" name="Content Placeholder 2">
            <a:extLst>
              <a:ext uri="{FF2B5EF4-FFF2-40B4-BE49-F238E27FC236}">
                <a16:creationId xmlns:a16="http://schemas.microsoft.com/office/drawing/2014/main" id="{FDF13EC5-0DB3-5970-3010-2AF01E294173}"/>
              </a:ext>
            </a:extLst>
          </p:cNvPr>
          <p:cNvSpPr>
            <a:spLocks noGrp="1"/>
          </p:cNvSpPr>
          <p:nvPr>
            <p:ph idx="1"/>
          </p:nvPr>
        </p:nvSpPr>
        <p:spPr/>
        <p:txBody>
          <a:bodyPr>
            <a:normAutofit/>
          </a:bodyPr>
          <a:lstStyle/>
          <a:p>
            <a:pPr marL="457200" indent="-457200">
              <a:buFont typeface="Arial" panose="020B0604020202020204" pitchFamily="34" charset="0"/>
              <a:buChar char="•"/>
            </a:pPr>
            <a:r>
              <a:rPr lang="en-US" sz="2400" dirty="0">
                <a:latin typeface="Calibri" panose="020F0502020204030204" pitchFamily="34" charset="0"/>
                <a:cs typeface="Calibri" panose="020F0502020204030204" pitchFamily="34" charset="0"/>
              </a:rPr>
              <a:t>Instead of one attention head, we'll have lots of them!</a:t>
            </a:r>
          </a:p>
          <a:p>
            <a:pPr marL="457200" indent="-45720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Intuition: each head might be attending to the context for different purposes</a:t>
            </a:r>
          </a:p>
          <a:p>
            <a:pPr marL="854045" lvl="1" indent="-457200">
              <a:buFont typeface="Arial" panose="020B0604020202020204" pitchFamily="34" charset="0"/>
              <a:buChar char="•"/>
            </a:pPr>
            <a:r>
              <a:rPr lang="en-US" sz="2000" dirty="0">
                <a:latin typeface="Calibri" panose="020F0502020204030204" pitchFamily="34" charset="0"/>
                <a:cs typeface="Calibri" panose="020F0502020204030204" pitchFamily="34" charset="0"/>
              </a:rPr>
              <a:t>D</a:t>
            </a:r>
            <a:r>
              <a:rPr lang="en-US" sz="2000" dirty="0">
                <a:effectLst/>
                <a:latin typeface="Calibri" panose="020F0502020204030204" pitchFamily="34" charset="0"/>
                <a:cs typeface="Calibri" panose="020F0502020204030204" pitchFamily="34" charset="0"/>
              </a:rPr>
              <a:t>ifferent linguistic relationships or patterns in the context</a:t>
            </a:r>
          </a:p>
          <a:p>
            <a:endParaRPr lang="en-US" sz="32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69EE4620-3429-9752-5F23-17E5B22E6542}"/>
              </a:ext>
            </a:extLst>
          </p:cNvPr>
          <p:cNvPicPr>
            <a:picLocks noChangeAspect="1"/>
          </p:cNvPicPr>
          <p:nvPr/>
        </p:nvPicPr>
        <p:blipFill>
          <a:blip r:embed="rId3"/>
          <a:stretch>
            <a:fillRect/>
          </a:stretch>
        </p:blipFill>
        <p:spPr>
          <a:xfrm>
            <a:off x="1638990" y="2979004"/>
            <a:ext cx="8914020" cy="3726597"/>
          </a:xfrm>
          <a:prstGeom prst="rect">
            <a:avLst/>
          </a:prstGeom>
        </p:spPr>
      </p:pic>
    </p:spTree>
    <p:extLst>
      <p:ext uri="{BB962C8B-B14F-4D97-AF65-F5344CB8AC3E}">
        <p14:creationId xmlns:p14="http://schemas.microsoft.com/office/powerpoint/2010/main" val="2857046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50513-7001-1D5D-EFC3-BED845E2050C}"/>
              </a:ext>
            </a:extLst>
          </p:cNvPr>
          <p:cNvSpPr>
            <a:spLocks noGrp="1"/>
          </p:cNvSpPr>
          <p:nvPr>
            <p:ph type="title"/>
          </p:nvPr>
        </p:nvSpPr>
        <p:spPr/>
        <p:txBody>
          <a:bodyPr/>
          <a:lstStyle/>
          <a:p>
            <a:r>
              <a:rPr lang="en-US" dirty="0"/>
              <a:t>Multi-head attention</a:t>
            </a:r>
          </a:p>
        </p:txBody>
      </p:sp>
      <p:pic>
        <p:nvPicPr>
          <p:cNvPr id="5" name="Content Placeholder 4">
            <a:extLst>
              <a:ext uri="{FF2B5EF4-FFF2-40B4-BE49-F238E27FC236}">
                <a16:creationId xmlns:a16="http://schemas.microsoft.com/office/drawing/2014/main" id="{7842CC32-2224-D5F9-1669-C09966CE8E69}"/>
              </a:ext>
            </a:extLst>
          </p:cNvPr>
          <p:cNvPicPr>
            <a:picLocks noGrp="1" noChangeAspect="1"/>
          </p:cNvPicPr>
          <p:nvPr>
            <p:ph idx="1"/>
          </p:nvPr>
        </p:nvPicPr>
        <p:blipFill>
          <a:blip r:embed="rId2"/>
          <a:stretch>
            <a:fillRect/>
          </a:stretch>
        </p:blipFill>
        <p:spPr>
          <a:xfrm>
            <a:off x="1096963" y="1640108"/>
            <a:ext cx="10058400" cy="4492183"/>
          </a:xfrm>
        </p:spPr>
      </p:pic>
    </p:spTree>
    <p:extLst>
      <p:ext uri="{BB962C8B-B14F-4D97-AF65-F5344CB8AC3E}">
        <p14:creationId xmlns:p14="http://schemas.microsoft.com/office/powerpoint/2010/main" val="1939235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5C8C-E21E-54CD-D27D-238A50B896F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FDF13EC5-0DB3-5970-3010-2AF01E294173}"/>
              </a:ext>
            </a:extLst>
          </p:cNvPr>
          <p:cNvSpPr>
            <a:spLocks noGrp="1"/>
          </p:cNvSpPr>
          <p:nvPr>
            <p:ph idx="1"/>
          </p:nvPr>
        </p:nvSpPr>
        <p:spPr/>
        <p:txBody>
          <a:bodyPr/>
          <a:lstStyle/>
          <a:p>
            <a:r>
              <a:rPr lang="en-US" dirty="0"/>
              <a:t>Attention is a method for enriching the representation of a token by incorporating contextual information</a:t>
            </a:r>
          </a:p>
          <a:p>
            <a:r>
              <a:rPr lang="en-US" dirty="0"/>
              <a:t>The result: the embedding for each word will be different in different contexts!</a:t>
            </a:r>
          </a:p>
          <a:p>
            <a:r>
              <a:rPr lang="en-US" dirty="0"/>
              <a:t>Contextual embeddings: a representation of word meaning in its context.</a:t>
            </a:r>
          </a:p>
          <a:p>
            <a:r>
              <a:rPr lang="en-US" dirty="0"/>
              <a:t>We'll see in the next lecture that attention can also be viewed as a way to move information from one token to another.</a:t>
            </a:r>
          </a:p>
        </p:txBody>
      </p:sp>
    </p:spTree>
    <p:extLst>
      <p:ext uri="{BB962C8B-B14F-4D97-AF65-F5344CB8AC3E}">
        <p14:creationId xmlns:p14="http://schemas.microsoft.com/office/powerpoint/2010/main" val="1532179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Attention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538355641"/>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The Transformer Block</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75128294"/>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4">
            <a:extLst>
              <a:ext uri="{FF2B5EF4-FFF2-40B4-BE49-F238E27FC236}">
                <a16:creationId xmlns:a16="http://schemas.microsoft.com/office/drawing/2014/main" id="{0830794E-1CE0-08F8-A8C4-A3E62C99D10E}"/>
              </a:ext>
            </a:extLst>
          </p:cNvPr>
          <p:cNvPicPr>
            <a:picLocks noChangeAspect="1"/>
          </p:cNvPicPr>
          <p:nvPr/>
        </p:nvPicPr>
        <p:blipFill>
          <a:blip r:embed="rId2"/>
          <a:srcRect/>
          <a:stretch/>
        </p:blipFill>
        <p:spPr>
          <a:xfrm>
            <a:off x="1881735" y="1295401"/>
            <a:ext cx="8264498" cy="4876799"/>
          </a:xfrm>
          <a:prstGeom prst="rect">
            <a:avLst/>
          </a:prstGeom>
        </p:spPr>
      </p:pic>
      <p:sp>
        <p:nvSpPr>
          <p:cNvPr id="2" name="Title 1">
            <a:extLst>
              <a:ext uri="{FF2B5EF4-FFF2-40B4-BE49-F238E27FC236}">
                <a16:creationId xmlns:a16="http://schemas.microsoft.com/office/drawing/2014/main" id="{6D7204CA-17D2-267C-ECD8-A2059966ACF7}"/>
              </a:ext>
            </a:extLst>
          </p:cNvPr>
          <p:cNvSpPr>
            <a:spLocks noGrp="1"/>
          </p:cNvSpPr>
          <p:nvPr>
            <p:ph type="title"/>
          </p:nvPr>
        </p:nvSpPr>
        <p:spPr/>
        <p:txBody>
          <a:bodyPr>
            <a:normAutofit/>
          </a:bodyPr>
          <a:lstStyle/>
          <a:p>
            <a:r>
              <a:rPr lang="en-US" dirty="0"/>
              <a:t>Reminder: transformer language model</a:t>
            </a:r>
          </a:p>
        </p:txBody>
      </p:sp>
      <mc:AlternateContent xmlns:mc="http://schemas.openxmlformats.org/markup-compatibility/2006" xmlns:p14="http://schemas.microsoft.com/office/powerpoint/2010/main">
        <mc:Choice Requires="p14">
          <p:contentPart p14:bwMode="auto" r:id="rId3">
            <p14:nvContentPartPr>
              <p14:cNvPr id="10" name="Ink 9">
                <a:extLst>
                  <a:ext uri="{FF2B5EF4-FFF2-40B4-BE49-F238E27FC236}">
                    <a16:creationId xmlns:a16="http://schemas.microsoft.com/office/drawing/2014/main" id="{D0B9D6D1-7484-02B6-5C51-CF39B989F1D5}"/>
                  </a:ext>
                </a:extLst>
              </p14:cNvPr>
              <p14:cNvContentPartPr/>
              <p14:nvPr/>
            </p14:nvContentPartPr>
            <p14:xfrm>
              <a:off x="4477347" y="2567867"/>
              <a:ext cx="1105560" cy="2146680"/>
            </p14:xfrm>
          </p:contentPart>
        </mc:Choice>
        <mc:Fallback xmlns="">
          <p:pic>
            <p:nvPicPr>
              <p:cNvPr id="10" name="Ink 9">
                <a:extLst>
                  <a:ext uri="{FF2B5EF4-FFF2-40B4-BE49-F238E27FC236}">
                    <a16:creationId xmlns:a16="http://schemas.microsoft.com/office/drawing/2014/main" id="{D0B9D6D1-7484-02B6-5C51-CF39B989F1D5}"/>
                  </a:ext>
                </a:extLst>
              </p:cNvPr>
              <p:cNvPicPr/>
              <p:nvPr/>
            </p:nvPicPr>
            <p:blipFill>
              <a:blip r:embed="rId4"/>
              <a:stretch>
                <a:fillRect/>
              </a:stretch>
            </p:blipFill>
            <p:spPr>
              <a:xfrm>
                <a:off x="4441347" y="2531867"/>
                <a:ext cx="1177200" cy="2218320"/>
              </a:xfrm>
              <a:prstGeom prst="rect">
                <a:avLst/>
              </a:prstGeom>
            </p:spPr>
          </p:pic>
        </mc:Fallback>
      </mc:AlternateContent>
    </p:spTree>
    <p:extLst>
      <p:ext uri="{BB962C8B-B14F-4D97-AF65-F5344CB8AC3E}">
        <p14:creationId xmlns:p14="http://schemas.microsoft.com/office/powerpoint/2010/main" val="1314508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750" fill="hold"/>
                                        <p:tgtEl>
                                          <p:spTgt spid="10"/>
                                        </p:tgtEl>
                                        <p:attrNameLst>
                                          <p:attrName>drawProgress</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961D0-1611-46D9-F27A-2758597A9907}"/>
              </a:ext>
            </a:extLst>
          </p:cNvPr>
          <p:cNvSpPr>
            <a:spLocks noGrp="1"/>
          </p:cNvSpPr>
          <p:nvPr>
            <p:ph type="title"/>
          </p:nvPr>
        </p:nvSpPr>
        <p:spPr/>
        <p:txBody>
          <a:bodyPr>
            <a:normAutofit fontScale="90000"/>
          </a:bodyPr>
          <a:lstStyle/>
          <a:p>
            <a:r>
              <a:rPr lang="en-US" dirty="0"/>
              <a:t>The residual stream: each token gets passed up and modified</a:t>
            </a:r>
          </a:p>
        </p:txBody>
      </p:sp>
      <p:pic>
        <p:nvPicPr>
          <p:cNvPr id="5" name="Content Placeholder 4">
            <a:extLst>
              <a:ext uri="{FF2B5EF4-FFF2-40B4-BE49-F238E27FC236}">
                <a16:creationId xmlns:a16="http://schemas.microsoft.com/office/drawing/2014/main" id="{C59809C6-2AD9-941E-0415-ECE39501F2B0}"/>
              </a:ext>
            </a:extLst>
          </p:cNvPr>
          <p:cNvPicPr>
            <a:picLocks noGrp="1" noChangeAspect="1"/>
          </p:cNvPicPr>
          <p:nvPr>
            <p:ph idx="1"/>
          </p:nvPr>
        </p:nvPicPr>
        <p:blipFill>
          <a:blip r:embed="rId3"/>
          <a:srcRect/>
          <a:stretch/>
        </p:blipFill>
        <p:spPr>
          <a:xfrm>
            <a:off x="3027425" y="1600199"/>
            <a:ext cx="5617663" cy="5098197"/>
          </a:xfrm>
        </p:spPr>
      </p:pic>
    </p:spTree>
    <p:extLst>
      <p:ext uri="{BB962C8B-B14F-4D97-AF65-F5344CB8AC3E}">
        <p14:creationId xmlns:p14="http://schemas.microsoft.com/office/powerpoint/2010/main" val="24330123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961D0-1611-46D9-F27A-2758597A9907}"/>
              </a:ext>
            </a:extLst>
          </p:cNvPr>
          <p:cNvSpPr>
            <a:spLocks noGrp="1"/>
          </p:cNvSpPr>
          <p:nvPr>
            <p:ph type="title"/>
          </p:nvPr>
        </p:nvSpPr>
        <p:spPr>
          <a:xfrm>
            <a:off x="914400" y="142670"/>
            <a:ext cx="10866120" cy="761999"/>
          </a:xfrm>
        </p:spPr>
        <p:txBody>
          <a:bodyPr>
            <a:normAutofit/>
          </a:bodyPr>
          <a:lstStyle/>
          <a:p>
            <a:r>
              <a:rPr lang="en-US" dirty="0"/>
              <a:t>We'll need nonlinearities, so a feedforward layer</a:t>
            </a:r>
          </a:p>
        </p:txBody>
      </p:sp>
      <p:pic>
        <p:nvPicPr>
          <p:cNvPr id="6" name="Content Placeholder 4">
            <a:extLst>
              <a:ext uri="{FF2B5EF4-FFF2-40B4-BE49-F238E27FC236}">
                <a16:creationId xmlns:a16="http://schemas.microsoft.com/office/drawing/2014/main" id="{FA88B32D-3DF6-EC09-53D3-36C617103205}"/>
              </a:ext>
            </a:extLst>
          </p:cNvPr>
          <p:cNvPicPr>
            <a:picLocks noChangeAspect="1"/>
          </p:cNvPicPr>
          <p:nvPr/>
        </p:nvPicPr>
        <p:blipFill>
          <a:blip r:embed="rId3"/>
          <a:srcRect/>
          <a:stretch/>
        </p:blipFill>
        <p:spPr>
          <a:xfrm>
            <a:off x="3027425" y="1759803"/>
            <a:ext cx="5617663" cy="5098197"/>
          </a:xfrm>
          <a:prstGeom prst="rect">
            <a:avLst/>
          </a:prstGeom>
        </p:spPr>
      </p:pic>
      <p:pic>
        <p:nvPicPr>
          <p:cNvPr id="3" name="Picture 2">
            <a:extLst>
              <a:ext uri="{FF2B5EF4-FFF2-40B4-BE49-F238E27FC236}">
                <a16:creationId xmlns:a16="http://schemas.microsoft.com/office/drawing/2014/main" id="{61016EAF-C8A2-66B7-2E66-62016767075B}"/>
              </a:ext>
            </a:extLst>
          </p:cNvPr>
          <p:cNvPicPr>
            <a:picLocks noChangeAspect="1"/>
          </p:cNvPicPr>
          <p:nvPr/>
        </p:nvPicPr>
        <p:blipFill>
          <a:blip r:embed="rId4"/>
          <a:stretch>
            <a:fillRect/>
          </a:stretch>
        </p:blipFill>
        <p:spPr>
          <a:xfrm>
            <a:off x="2971258" y="962672"/>
            <a:ext cx="6249483" cy="585889"/>
          </a:xfrm>
          <a:prstGeom prst="rect">
            <a:avLst/>
          </a:prstGeom>
        </p:spPr>
      </p:pic>
    </p:spTree>
    <p:extLst>
      <p:ext uri="{BB962C8B-B14F-4D97-AF65-F5344CB8AC3E}">
        <p14:creationId xmlns:p14="http://schemas.microsoft.com/office/powerpoint/2010/main" val="3478404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3BFE88-5564-D869-C52F-BC501C198536}"/>
            </a:ext>
          </a:extLst>
        </p:cNvPr>
        <p:cNvGrpSpPr/>
        <p:nvPr/>
      </p:nvGrpSpPr>
      <p:grpSpPr>
        <a:xfrm>
          <a:off x="0" y="0"/>
          <a:ext cx="0" cy="0"/>
          <a:chOff x="0" y="0"/>
          <a:chExt cx="0" cy="0"/>
        </a:xfrm>
      </p:grpSpPr>
      <p:sp>
        <p:nvSpPr>
          <p:cNvPr id="20482" name="Rectangle 2">
            <a:extLst>
              <a:ext uri="{FF2B5EF4-FFF2-40B4-BE49-F238E27FC236}">
                <a16:creationId xmlns:a16="http://schemas.microsoft.com/office/drawing/2014/main" id="{7C68D251-6AB2-DA5E-0E48-F724FBBF6794}"/>
              </a:ext>
            </a:extLst>
          </p:cNvPr>
          <p:cNvSpPr>
            <a:spLocks noGrp="1" noChangeArrowheads="1"/>
          </p:cNvSpPr>
          <p:nvPr>
            <p:ph type="title"/>
          </p:nvPr>
        </p:nvSpPr>
        <p:spPr>
          <a:xfrm>
            <a:off x="1066800" y="384603"/>
            <a:ext cx="10058400" cy="907196"/>
          </a:xfrm>
        </p:spPr>
        <p:txBody>
          <a:bodyPr>
            <a:normAutofit/>
          </a:bodyPr>
          <a:lstStyle/>
          <a:p>
            <a:r>
              <a:rPr lang="en-US" dirty="0"/>
              <a:t>Paper implementation from scratch</a:t>
            </a:r>
          </a:p>
        </p:txBody>
      </p:sp>
      <p:sp>
        <p:nvSpPr>
          <p:cNvPr id="20483" name="Rectangle 3">
            <a:extLst>
              <a:ext uri="{FF2B5EF4-FFF2-40B4-BE49-F238E27FC236}">
                <a16:creationId xmlns:a16="http://schemas.microsoft.com/office/drawing/2014/main" id="{48A398D7-D414-9EA0-5E50-D7F69DE3D5DC}"/>
              </a:ext>
            </a:extLst>
          </p:cNvPr>
          <p:cNvSpPr>
            <a:spLocks noGrp="1" noChangeArrowheads="1"/>
          </p:cNvSpPr>
          <p:nvPr>
            <p:ph idx="1"/>
          </p:nvPr>
        </p:nvSpPr>
        <p:spPr>
          <a:xfrm>
            <a:off x="685800" y="1828800"/>
            <a:ext cx="11049000" cy="4419600"/>
          </a:xfrm>
        </p:spPr>
        <p:txBody>
          <a:bodyPr>
            <a:normAutofit/>
          </a:bodyPr>
          <a:lstStyle/>
          <a:p>
            <a:pPr marL="0" indent="0"/>
            <a:r>
              <a:rPr lang="en-US" sz="2000" dirty="0"/>
              <a:t>https://github.com/akash-agni/ReadThePaper/blob/main/Attention%20Is%20All%20You%20Need.ipynb</a:t>
            </a:r>
          </a:p>
        </p:txBody>
      </p:sp>
      <p:pic>
        <p:nvPicPr>
          <p:cNvPr id="2" name="Picture 1">
            <a:extLst>
              <a:ext uri="{FF2B5EF4-FFF2-40B4-BE49-F238E27FC236}">
                <a16:creationId xmlns:a16="http://schemas.microsoft.com/office/drawing/2014/main" id="{8CD2EE96-CD14-1BFC-C6DC-E7F9BC62C26F}"/>
              </a:ext>
            </a:extLst>
          </p:cNvPr>
          <p:cNvPicPr>
            <a:picLocks noChangeAspect="1"/>
          </p:cNvPicPr>
          <p:nvPr/>
        </p:nvPicPr>
        <p:blipFill>
          <a:blip r:embed="rId3"/>
          <a:stretch>
            <a:fillRect/>
          </a:stretch>
        </p:blipFill>
        <p:spPr>
          <a:xfrm>
            <a:off x="2727325" y="2565303"/>
            <a:ext cx="6737350" cy="3914720"/>
          </a:xfrm>
          <a:prstGeom prst="rect">
            <a:avLst/>
          </a:prstGeom>
        </p:spPr>
      </p:pic>
    </p:spTree>
    <p:extLst>
      <p:ext uri="{BB962C8B-B14F-4D97-AF65-F5344CB8AC3E}">
        <p14:creationId xmlns:p14="http://schemas.microsoft.com/office/powerpoint/2010/main" val="11910870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961D0-1611-46D9-F27A-2758597A9907}"/>
              </a:ext>
            </a:extLst>
          </p:cNvPr>
          <p:cNvSpPr>
            <a:spLocks noGrp="1"/>
          </p:cNvSpPr>
          <p:nvPr>
            <p:ph type="title"/>
          </p:nvPr>
        </p:nvSpPr>
        <p:spPr>
          <a:xfrm>
            <a:off x="914400" y="142670"/>
            <a:ext cx="10866120" cy="761999"/>
          </a:xfrm>
        </p:spPr>
        <p:txBody>
          <a:bodyPr>
            <a:normAutofit/>
          </a:bodyPr>
          <a:lstStyle/>
          <a:p>
            <a:r>
              <a:rPr lang="en-US" dirty="0"/>
              <a:t>Layer norm: the vector </a:t>
            </a:r>
            <a:r>
              <a:rPr lang="en-US" b="1" dirty="0"/>
              <a:t>x</a:t>
            </a:r>
            <a:r>
              <a:rPr lang="en-US" sz="6000" baseline="-25000" dirty="0"/>
              <a:t>i</a:t>
            </a:r>
            <a:r>
              <a:rPr lang="en-US" dirty="0"/>
              <a:t> is normalized twice</a:t>
            </a:r>
          </a:p>
        </p:txBody>
      </p:sp>
      <p:pic>
        <p:nvPicPr>
          <p:cNvPr id="6" name="Content Placeholder 4">
            <a:extLst>
              <a:ext uri="{FF2B5EF4-FFF2-40B4-BE49-F238E27FC236}">
                <a16:creationId xmlns:a16="http://schemas.microsoft.com/office/drawing/2014/main" id="{FA88B32D-3DF6-EC09-53D3-36C617103205}"/>
              </a:ext>
            </a:extLst>
          </p:cNvPr>
          <p:cNvPicPr>
            <a:picLocks noChangeAspect="1"/>
          </p:cNvPicPr>
          <p:nvPr/>
        </p:nvPicPr>
        <p:blipFill>
          <a:blip r:embed="rId3"/>
          <a:srcRect/>
          <a:stretch/>
        </p:blipFill>
        <p:spPr>
          <a:xfrm>
            <a:off x="3027425" y="1759803"/>
            <a:ext cx="5617663" cy="5098197"/>
          </a:xfrm>
          <a:prstGeom prst="rect">
            <a:avLst/>
          </a:prstGeom>
        </p:spPr>
      </p:pic>
    </p:spTree>
    <p:extLst>
      <p:ext uri="{BB962C8B-B14F-4D97-AF65-F5344CB8AC3E}">
        <p14:creationId xmlns:p14="http://schemas.microsoft.com/office/powerpoint/2010/main" val="37597427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AC5F8-9A3A-9ADC-C687-15B6226130F8}"/>
              </a:ext>
            </a:extLst>
          </p:cNvPr>
          <p:cNvSpPr>
            <a:spLocks noGrp="1"/>
          </p:cNvSpPr>
          <p:nvPr>
            <p:ph type="title"/>
          </p:nvPr>
        </p:nvSpPr>
        <p:spPr/>
        <p:txBody>
          <a:bodyPr/>
          <a:lstStyle/>
          <a:p>
            <a:r>
              <a:rPr lang="en-US" dirty="0"/>
              <a:t>Layer Norm</a:t>
            </a:r>
          </a:p>
        </p:txBody>
      </p:sp>
      <p:sp>
        <p:nvSpPr>
          <p:cNvPr id="3" name="Content Placeholder 2">
            <a:extLst>
              <a:ext uri="{FF2B5EF4-FFF2-40B4-BE49-F238E27FC236}">
                <a16:creationId xmlns:a16="http://schemas.microsoft.com/office/drawing/2014/main" id="{822290CE-BFAA-E791-A684-299612C7FF70}"/>
              </a:ext>
            </a:extLst>
          </p:cNvPr>
          <p:cNvSpPr>
            <a:spLocks noGrp="1"/>
          </p:cNvSpPr>
          <p:nvPr>
            <p:ph idx="1"/>
          </p:nvPr>
        </p:nvSpPr>
        <p:spPr/>
        <p:txBody>
          <a:bodyPr/>
          <a:lstStyle/>
          <a:p>
            <a:r>
              <a:rPr lang="en-US" sz="1800" dirty="0">
                <a:effectLst/>
                <a:latin typeface="NimbusRomNo9L"/>
              </a:rPr>
              <a:t>Layer norm is a variation of the </a:t>
            </a:r>
            <a:r>
              <a:rPr lang="en-US" sz="1800" b="0" dirty="0">
                <a:effectLst/>
                <a:latin typeface="NimbusRomNo9L"/>
              </a:rPr>
              <a:t>z-score </a:t>
            </a:r>
            <a:r>
              <a:rPr lang="en-US" sz="1800" dirty="0">
                <a:effectLst/>
                <a:latin typeface="NimbusRomNo9L"/>
              </a:rPr>
              <a:t>from statistics, applied to a single </a:t>
            </a:r>
            <a:r>
              <a:rPr lang="en-US" sz="1800" dirty="0" err="1">
                <a:effectLst/>
                <a:latin typeface="NimbusRomNo9L"/>
              </a:rPr>
              <a:t>vec</a:t>
            </a:r>
            <a:r>
              <a:rPr lang="en-US" sz="1800" dirty="0">
                <a:effectLst/>
                <a:latin typeface="NimbusRomNo9L"/>
              </a:rPr>
              <a:t>- tor in a hidden layer </a:t>
            </a:r>
            <a:endParaRPr lang="en-US" dirty="0"/>
          </a:p>
          <a:p>
            <a:endParaRPr lang="en-US" dirty="0"/>
          </a:p>
        </p:txBody>
      </p:sp>
      <p:pic>
        <p:nvPicPr>
          <p:cNvPr id="4" name="Picture 3">
            <a:extLst>
              <a:ext uri="{FF2B5EF4-FFF2-40B4-BE49-F238E27FC236}">
                <a16:creationId xmlns:a16="http://schemas.microsoft.com/office/drawing/2014/main" id="{778A7C91-E64A-50C5-DFB6-6FB7589B6503}"/>
              </a:ext>
            </a:extLst>
          </p:cNvPr>
          <p:cNvPicPr>
            <a:picLocks noChangeAspect="1"/>
          </p:cNvPicPr>
          <p:nvPr/>
        </p:nvPicPr>
        <p:blipFill>
          <a:blip r:embed="rId3"/>
          <a:stretch>
            <a:fillRect/>
          </a:stretch>
        </p:blipFill>
        <p:spPr>
          <a:xfrm>
            <a:off x="2819400" y="2184076"/>
            <a:ext cx="3810000" cy="2621560"/>
          </a:xfrm>
          <a:prstGeom prst="rect">
            <a:avLst/>
          </a:prstGeom>
        </p:spPr>
      </p:pic>
      <p:pic>
        <p:nvPicPr>
          <p:cNvPr id="5" name="Picture 4">
            <a:extLst>
              <a:ext uri="{FF2B5EF4-FFF2-40B4-BE49-F238E27FC236}">
                <a16:creationId xmlns:a16="http://schemas.microsoft.com/office/drawing/2014/main" id="{08B5D90E-E28B-05C7-5B83-3A6852F79CD4}"/>
              </a:ext>
            </a:extLst>
          </p:cNvPr>
          <p:cNvPicPr>
            <a:picLocks noChangeAspect="1"/>
          </p:cNvPicPr>
          <p:nvPr/>
        </p:nvPicPr>
        <p:blipFill>
          <a:blip r:embed="rId4"/>
          <a:stretch>
            <a:fillRect/>
          </a:stretch>
        </p:blipFill>
        <p:spPr>
          <a:xfrm>
            <a:off x="2971800" y="4732929"/>
            <a:ext cx="2191088" cy="1153204"/>
          </a:xfrm>
          <a:prstGeom prst="rect">
            <a:avLst/>
          </a:prstGeom>
        </p:spPr>
      </p:pic>
      <p:pic>
        <p:nvPicPr>
          <p:cNvPr id="6" name="Picture 5">
            <a:extLst>
              <a:ext uri="{FF2B5EF4-FFF2-40B4-BE49-F238E27FC236}">
                <a16:creationId xmlns:a16="http://schemas.microsoft.com/office/drawing/2014/main" id="{EDA7677D-97DB-9820-7E02-622A2611F682}"/>
              </a:ext>
            </a:extLst>
          </p:cNvPr>
          <p:cNvPicPr>
            <a:picLocks noChangeAspect="1"/>
          </p:cNvPicPr>
          <p:nvPr/>
        </p:nvPicPr>
        <p:blipFill>
          <a:blip r:embed="rId5"/>
          <a:stretch>
            <a:fillRect/>
          </a:stretch>
        </p:blipFill>
        <p:spPr>
          <a:xfrm>
            <a:off x="2819400" y="5781676"/>
            <a:ext cx="5381620" cy="1076324"/>
          </a:xfrm>
          <a:prstGeom prst="rect">
            <a:avLst/>
          </a:prstGeom>
        </p:spPr>
      </p:pic>
    </p:spTree>
    <p:extLst>
      <p:ext uri="{BB962C8B-B14F-4D97-AF65-F5344CB8AC3E}">
        <p14:creationId xmlns:p14="http://schemas.microsoft.com/office/powerpoint/2010/main" val="8479194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70AEA-33DF-2C27-6FF5-8DDD1E4E93A8}"/>
              </a:ext>
            </a:extLst>
          </p:cNvPr>
          <p:cNvSpPr>
            <a:spLocks noGrp="1"/>
          </p:cNvSpPr>
          <p:nvPr>
            <p:ph type="title"/>
          </p:nvPr>
        </p:nvSpPr>
        <p:spPr/>
        <p:txBody>
          <a:bodyPr/>
          <a:lstStyle/>
          <a:p>
            <a:r>
              <a:rPr lang="en-US" dirty="0"/>
              <a:t>Putting together a single transformer block</a:t>
            </a:r>
          </a:p>
        </p:txBody>
      </p:sp>
      <p:pic>
        <p:nvPicPr>
          <p:cNvPr id="4" name="Picture 3">
            <a:extLst>
              <a:ext uri="{FF2B5EF4-FFF2-40B4-BE49-F238E27FC236}">
                <a16:creationId xmlns:a16="http://schemas.microsoft.com/office/drawing/2014/main" id="{64810E38-2DE5-E40B-1D37-F7B31F8D27EA}"/>
              </a:ext>
            </a:extLst>
          </p:cNvPr>
          <p:cNvPicPr>
            <a:picLocks noChangeAspect="1"/>
          </p:cNvPicPr>
          <p:nvPr/>
        </p:nvPicPr>
        <p:blipFill>
          <a:blip r:embed="rId2"/>
          <a:stretch>
            <a:fillRect/>
          </a:stretch>
        </p:blipFill>
        <p:spPr>
          <a:xfrm>
            <a:off x="5183274" y="2057400"/>
            <a:ext cx="7008726" cy="3429000"/>
          </a:xfrm>
          <a:prstGeom prst="rect">
            <a:avLst/>
          </a:prstGeom>
        </p:spPr>
      </p:pic>
      <p:pic>
        <p:nvPicPr>
          <p:cNvPr id="5" name="Content Placeholder 4">
            <a:extLst>
              <a:ext uri="{FF2B5EF4-FFF2-40B4-BE49-F238E27FC236}">
                <a16:creationId xmlns:a16="http://schemas.microsoft.com/office/drawing/2014/main" id="{FED551F4-FE3C-68D7-13C8-2A0797996039}"/>
              </a:ext>
            </a:extLst>
          </p:cNvPr>
          <p:cNvPicPr>
            <a:picLocks noChangeAspect="1"/>
          </p:cNvPicPr>
          <p:nvPr/>
        </p:nvPicPr>
        <p:blipFill>
          <a:blip r:embed="rId3"/>
          <a:srcRect/>
          <a:stretch/>
        </p:blipFill>
        <p:spPr>
          <a:xfrm>
            <a:off x="304800" y="1696527"/>
            <a:ext cx="4573674" cy="4150746"/>
          </a:xfrm>
          <a:prstGeom prst="rect">
            <a:avLst/>
          </a:prstGeom>
        </p:spPr>
      </p:pic>
    </p:spTree>
    <p:extLst>
      <p:ext uri="{BB962C8B-B14F-4D97-AF65-F5344CB8AC3E}">
        <p14:creationId xmlns:p14="http://schemas.microsoft.com/office/powerpoint/2010/main" val="200946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03FBB-8398-088E-AD30-CE74C80C3EF3}"/>
              </a:ext>
            </a:extLst>
          </p:cNvPr>
          <p:cNvSpPr>
            <a:spLocks noGrp="1"/>
          </p:cNvSpPr>
          <p:nvPr>
            <p:ph type="title"/>
          </p:nvPr>
        </p:nvSpPr>
        <p:spPr/>
        <p:txBody>
          <a:bodyPr>
            <a:normAutofit fontScale="90000"/>
          </a:bodyPr>
          <a:lstStyle/>
          <a:p>
            <a:r>
              <a:rPr lang="en-US" dirty="0"/>
              <a:t>A transformer is a stack of these blocks</a:t>
            </a:r>
            <a:br>
              <a:rPr lang="en-US" dirty="0"/>
            </a:br>
            <a:r>
              <a:rPr lang="en-US" dirty="0"/>
              <a:t>so all the vectors are of the same dimensionality d</a:t>
            </a:r>
          </a:p>
        </p:txBody>
      </p:sp>
      <p:pic>
        <p:nvPicPr>
          <p:cNvPr id="5" name="Content Placeholder 4">
            <a:extLst>
              <a:ext uri="{FF2B5EF4-FFF2-40B4-BE49-F238E27FC236}">
                <a16:creationId xmlns:a16="http://schemas.microsoft.com/office/drawing/2014/main" id="{F9A8FEF8-FB3D-78B2-3C45-EFB0BEA42F2D}"/>
              </a:ext>
            </a:extLst>
          </p:cNvPr>
          <p:cNvPicPr>
            <a:picLocks noChangeAspect="1"/>
          </p:cNvPicPr>
          <p:nvPr/>
        </p:nvPicPr>
        <p:blipFill>
          <a:blip r:embed="rId2"/>
          <a:srcRect/>
          <a:stretch/>
        </p:blipFill>
        <p:spPr>
          <a:xfrm>
            <a:off x="4800601" y="4354373"/>
            <a:ext cx="2590800" cy="2351228"/>
          </a:xfrm>
          <a:prstGeom prst="rect">
            <a:avLst/>
          </a:prstGeom>
        </p:spPr>
      </p:pic>
      <p:pic>
        <p:nvPicPr>
          <p:cNvPr id="6" name="Content Placeholder 4">
            <a:extLst>
              <a:ext uri="{FF2B5EF4-FFF2-40B4-BE49-F238E27FC236}">
                <a16:creationId xmlns:a16="http://schemas.microsoft.com/office/drawing/2014/main" id="{EB7F2453-4A99-918A-D2D0-0E63D3E7353D}"/>
              </a:ext>
            </a:extLst>
          </p:cNvPr>
          <p:cNvPicPr>
            <a:picLocks noChangeAspect="1"/>
          </p:cNvPicPr>
          <p:nvPr/>
        </p:nvPicPr>
        <p:blipFill>
          <a:blip r:embed="rId2"/>
          <a:srcRect/>
          <a:stretch/>
        </p:blipFill>
        <p:spPr>
          <a:xfrm>
            <a:off x="4800601" y="1461719"/>
            <a:ext cx="2590800" cy="2351228"/>
          </a:xfrm>
          <a:prstGeom prst="rect">
            <a:avLst/>
          </a:prstGeom>
        </p:spPr>
      </p:pic>
      <p:sp>
        <p:nvSpPr>
          <p:cNvPr id="7" name="TextBox 6">
            <a:extLst>
              <a:ext uri="{FF2B5EF4-FFF2-40B4-BE49-F238E27FC236}">
                <a16:creationId xmlns:a16="http://schemas.microsoft.com/office/drawing/2014/main" id="{7F05041C-6CBC-159B-7CC0-BD15DB898139}"/>
              </a:ext>
            </a:extLst>
          </p:cNvPr>
          <p:cNvSpPr txBox="1"/>
          <p:nvPr/>
        </p:nvSpPr>
        <p:spPr>
          <a:xfrm>
            <a:off x="3234267" y="5435600"/>
            <a:ext cx="829073" cy="338554"/>
          </a:xfrm>
          <a:prstGeom prst="rect">
            <a:avLst/>
          </a:prstGeom>
          <a:noFill/>
        </p:spPr>
        <p:txBody>
          <a:bodyPr wrap="none" rtlCol="0">
            <a:spAutoFit/>
          </a:bodyPr>
          <a:lstStyle/>
          <a:p>
            <a:r>
              <a:rPr lang="en-US" dirty="0"/>
              <a:t>Block 1</a:t>
            </a:r>
          </a:p>
        </p:txBody>
      </p:sp>
      <p:sp>
        <p:nvSpPr>
          <p:cNvPr id="9" name="TextBox 8">
            <a:extLst>
              <a:ext uri="{FF2B5EF4-FFF2-40B4-BE49-F238E27FC236}">
                <a16:creationId xmlns:a16="http://schemas.microsoft.com/office/drawing/2014/main" id="{2423DE24-3435-73CF-E62A-084DE71AE26A}"/>
              </a:ext>
            </a:extLst>
          </p:cNvPr>
          <p:cNvSpPr txBox="1"/>
          <p:nvPr/>
        </p:nvSpPr>
        <p:spPr>
          <a:xfrm>
            <a:off x="3225800" y="2468056"/>
            <a:ext cx="829073" cy="338554"/>
          </a:xfrm>
          <a:prstGeom prst="rect">
            <a:avLst/>
          </a:prstGeom>
          <a:noFill/>
        </p:spPr>
        <p:txBody>
          <a:bodyPr wrap="none" rtlCol="0">
            <a:spAutoFit/>
          </a:bodyPr>
          <a:lstStyle/>
          <a:p>
            <a:r>
              <a:rPr lang="en-US" dirty="0"/>
              <a:t>Block 2</a:t>
            </a:r>
          </a:p>
        </p:txBody>
      </p:sp>
    </p:spTree>
    <p:extLst>
      <p:ext uri="{BB962C8B-B14F-4D97-AF65-F5344CB8AC3E}">
        <p14:creationId xmlns:p14="http://schemas.microsoft.com/office/powerpoint/2010/main" val="7355199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Input and output: Position embeddings and the Language Model Head</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843867896"/>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872DF2D-86C6-A753-B0A5-D9E90D643AB5}"/>
              </a:ext>
            </a:extLst>
          </p:cNvPr>
          <p:cNvSpPr>
            <a:spLocks noGrp="1"/>
          </p:cNvSpPr>
          <p:nvPr>
            <p:ph type="title"/>
          </p:nvPr>
        </p:nvSpPr>
        <p:spPr/>
        <p:txBody>
          <a:bodyPr/>
          <a:lstStyle/>
          <a:p>
            <a:r>
              <a:rPr lang="en-US" dirty="0"/>
              <a:t>Token and Position Embeddings</a:t>
            </a:r>
          </a:p>
        </p:txBody>
      </p:sp>
      <p:sp>
        <p:nvSpPr>
          <p:cNvPr id="6" name="Content Placeholder 5">
            <a:extLst>
              <a:ext uri="{FF2B5EF4-FFF2-40B4-BE49-F238E27FC236}">
                <a16:creationId xmlns:a16="http://schemas.microsoft.com/office/drawing/2014/main" id="{6D8C1D5B-8D9D-5194-D439-4C9C34574EDA}"/>
              </a:ext>
            </a:extLst>
          </p:cNvPr>
          <p:cNvSpPr>
            <a:spLocks noGrp="1"/>
          </p:cNvSpPr>
          <p:nvPr>
            <p:ph idx="1"/>
          </p:nvPr>
        </p:nvSpPr>
        <p:spPr/>
        <p:txBody>
          <a:bodyPr/>
          <a:lstStyle/>
          <a:p>
            <a:r>
              <a:rPr lang="en-US" sz="3600" dirty="0">
                <a:effectLst/>
                <a:latin typeface="Calibri" panose="020F0502020204030204" pitchFamily="34" charset="0"/>
                <a:cs typeface="Calibri" panose="020F0502020204030204" pitchFamily="34" charset="0"/>
              </a:rPr>
              <a:t>The matrix X (of shape [</a:t>
            </a:r>
            <a:r>
              <a:rPr lang="en-US" sz="3600" i="1" dirty="0">
                <a:effectLst/>
                <a:latin typeface="Calibri" panose="020F0502020204030204" pitchFamily="34" charset="0"/>
                <a:cs typeface="Calibri" panose="020F0502020204030204" pitchFamily="34" charset="0"/>
              </a:rPr>
              <a:t>N </a:t>
            </a:r>
            <a:r>
              <a:rPr lang="en-US" sz="3600" dirty="0">
                <a:effectLst/>
                <a:latin typeface="Calibri" panose="020F0502020204030204" pitchFamily="34" charset="0"/>
                <a:cs typeface="Calibri" panose="020F0502020204030204" pitchFamily="34" charset="0"/>
              </a:rPr>
              <a:t>× </a:t>
            </a:r>
            <a:r>
              <a:rPr lang="en-US" sz="3600" i="1" dirty="0">
                <a:effectLst/>
                <a:latin typeface="Calibri" panose="020F0502020204030204" pitchFamily="34" charset="0"/>
                <a:cs typeface="Calibri" panose="020F0502020204030204" pitchFamily="34" charset="0"/>
              </a:rPr>
              <a:t>d</a:t>
            </a:r>
            <a:r>
              <a:rPr lang="en-US" sz="3600" dirty="0">
                <a:effectLst/>
                <a:latin typeface="Calibri" panose="020F0502020204030204" pitchFamily="34" charset="0"/>
                <a:cs typeface="Calibri" panose="020F0502020204030204" pitchFamily="34" charset="0"/>
              </a:rPr>
              <a:t>]) has an </a:t>
            </a:r>
            <a:r>
              <a:rPr lang="en-US" sz="3600" b="0" dirty="0">
                <a:effectLst/>
                <a:latin typeface="Calibri" panose="020F0502020204030204" pitchFamily="34" charset="0"/>
                <a:cs typeface="Calibri" panose="020F0502020204030204" pitchFamily="34" charset="0"/>
              </a:rPr>
              <a:t>embedding </a:t>
            </a:r>
            <a:r>
              <a:rPr lang="en-US" sz="3600" dirty="0">
                <a:effectLst/>
                <a:latin typeface="Calibri" panose="020F0502020204030204" pitchFamily="34" charset="0"/>
                <a:cs typeface="Calibri" panose="020F0502020204030204" pitchFamily="34" charset="0"/>
              </a:rPr>
              <a:t>for each word in the context. </a:t>
            </a:r>
          </a:p>
          <a:p>
            <a:r>
              <a:rPr lang="en-US" sz="3600" dirty="0">
                <a:effectLst/>
                <a:latin typeface="Calibri" panose="020F0502020204030204" pitchFamily="34" charset="0"/>
                <a:cs typeface="Calibri" panose="020F0502020204030204" pitchFamily="34" charset="0"/>
              </a:rPr>
              <a:t>This embedding is created by adding two distinct embedding for each input</a:t>
            </a:r>
          </a:p>
          <a:p>
            <a:pPr marL="571500" indent="-571500">
              <a:buFont typeface="Arial" panose="020B0604020202020204" pitchFamily="34" charset="0"/>
              <a:buChar char="•"/>
            </a:pPr>
            <a:r>
              <a:rPr lang="en-US" sz="3600" dirty="0">
                <a:effectLst/>
                <a:latin typeface="Calibri" panose="020F0502020204030204" pitchFamily="34" charset="0"/>
                <a:cs typeface="Calibri" panose="020F0502020204030204" pitchFamily="34" charset="0"/>
              </a:rPr>
              <a:t>token embedding</a:t>
            </a:r>
          </a:p>
          <a:p>
            <a:pPr marL="571500" indent="-571500">
              <a:buFont typeface="Arial" panose="020B0604020202020204" pitchFamily="34" charset="0"/>
              <a:buChar char="•"/>
            </a:pPr>
            <a:r>
              <a:rPr lang="en-US" sz="3600" dirty="0">
                <a:effectLst/>
                <a:latin typeface="Calibri" panose="020F0502020204030204" pitchFamily="34" charset="0"/>
                <a:cs typeface="Calibri" panose="020F0502020204030204" pitchFamily="34" charset="0"/>
              </a:rPr>
              <a:t>positional embedding</a:t>
            </a:r>
            <a:endParaRPr lang="en-US" sz="36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29969105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E5CBA-CD4F-B1C1-7154-7417693902CE}"/>
              </a:ext>
            </a:extLst>
          </p:cNvPr>
          <p:cNvSpPr>
            <a:spLocks noGrp="1"/>
          </p:cNvSpPr>
          <p:nvPr>
            <p:ph type="title"/>
          </p:nvPr>
        </p:nvSpPr>
        <p:spPr/>
        <p:txBody>
          <a:bodyPr/>
          <a:lstStyle/>
          <a:p>
            <a:r>
              <a:rPr lang="en-US" dirty="0"/>
              <a:t>Token Embeddings</a:t>
            </a:r>
          </a:p>
        </p:txBody>
      </p:sp>
      <p:sp>
        <p:nvSpPr>
          <p:cNvPr id="3" name="Content Placeholder 2">
            <a:extLst>
              <a:ext uri="{FF2B5EF4-FFF2-40B4-BE49-F238E27FC236}">
                <a16:creationId xmlns:a16="http://schemas.microsoft.com/office/drawing/2014/main" id="{8921A34C-5842-17A2-2B4D-212965C969EC}"/>
              </a:ext>
            </a:extLst>
          </p:cNvPr>
          <p:cNvSpPr>
            <a:spLocks noGrp="1"/>
          </p:cNvSpPr>
          <p:nvPr>
            <p:ph idx="1"/>
          </p:nvPr>
        </p:nvSpPr>
        <p:spPr/>
        <p:txBody>
          <a:bodyPr>
            <a:normAutofit fontScale="92500" lnSpcReduction="10000"/>
          </a:bodyPr>
          <a:lstStyle/>
          <a:p>
            <a:r>
              <a:rPr lang="en-US" sz="3000" dirty="0">
                <a:latin typeface="Calibri" panose="020F0502020204030204" pitchFamily="34" charset="0"/>
                <a:cs typeface="Calibri" panose="020F0502020204030204" pitchFamily="34" charset="0"/>
              </a:rPr>
              <a:t>E</a:t>
            </a:r>
            <a:r>
              <a:rPr lang="en-US" sz="3000" dirty="0">
                <a:effectLst/>
                <a:latin typeface="Calibri" panose="020F0502020204030204" pitchFamily="34" charset="0"/>
                <a:cs typeface="Calibri" panose="020F0502020204030204" pitchFamily="34" charset="0"/>
              </a:rPr>
              <a:t>mbedding matrix E has shape [|</a:t>
            </a:r>
            <a:r>
              <a:rPr lang="en-US" sz="3000" i="1" dirty="0">
                <a:effectLst/>
                <a:latin typeface="Calibri" panose="020F0502020204030204" pitchFamily="34" charset="0"/>
                <a:cs typeface="Calibri" panose="020F0502020204030204" pitchFamily="34" charset="0"/>
              </a:rPr>
              <a:t>V </a:t>
            </a:r>
            <a:r>
              <a:rPr lang="en-US" sz="3000" dirty="0">
                <a:effectLst/>
                <a:latin typeface="Calibri" panose="020F0502020204030204" pitchFamily="34" charset="0"/>
                <a:cs typeface="Calibri" panose="020F0502020204030204" pitchFamily="34" charset="0"/>
              </a:rPr>
              <a:t>| ×  </a:t>
            </a:r>
            <a:r>
              <a:rPr lang="en-US" sz="3000" i="1" dirty="0">
                <a:effectLst/>
                <a:latin typeface="Calibri" panose="020F0502020204030204" pitchFamily="34" charset="0"/>
                <a:cs typeface="Calibri" panose="020F0502020204030204" pitchFamily="34" charset="0"/>
              </a:rPr>
              <a:t>d </a:t>
            </a:r>
            <a:r>
              <a:rPr lang="en-US" sz="3000" dirty="0">
                <a:effectLst/>
                <a:latin typeface="Calibri" panose="020F0502020204030204" pitchFamily="34" charset="0"/>
                <a:cs typeface="Calibri" panose="020F0502020204030204" pitchFamily="34" charset="0"/>
              </a:rPr>
              <a:t>]. </a:t>
            </a:r>
          </a:p>
          <a:p>
            <a:pPr marL="457200" indent="-457200">
              <a:buFont typeface="Arial" panose="020B0604020202020204" pitchFamily="34" charset="0"/>
              <a:buChar char="•"/>
            </a:pPr>
            <a:r>
              <a:rPr lang="en-US" sz="3000" dirty="0">
                <a:effectLst/>
                <a:latin typeface="Calibri" panose="020F0502020204030204" pitchFamily="34" charset="0"/>
                <a:cs typeface="Calibri" panose="020F0502020204030204" pitchFamily="34" charset="0"/>
              </a:rPr>
              <a:t>One row for each of the |</a:t>
            </a:r>
            <a:r>
              <a:rPr lang="en-US" sz="3000" i="1" dirty="0">
                <a:effectLst/>
                <a:latin typeface="Calibri" panose="020F0502020204030204" pitchFamily="34" charset="0"/>
                <a:cs typeface="Calibri" panose="020F0502020204030204" pitchFamily="34" charset="0"/>
              </a:rPr>
              <a:t>V </a:t>
            </a:r>
            <a:r>
              <a:rPr lang="en-US" sz="3000" dirty="0">
                <a:effectLst/>
                <a:latin typeface="Calibri" panose="020F0502020204030204" pitchFamily="34" charset="0"/>
                <a:cs typeface="Calibri" panose="020F0502020204030204" pitchFamily="34" charset="0"/>
              </a:rPr>
              <a:t>| tokens in the vocabulary. </a:t>
            </a:r>
          </a:p>
          <a:p>
            <a:pPr marL="457200" indent="-457200">
              <a:buFont typeface="Arial" panose="020B0604020202020204" pitchFamily="34" charset="0"/>
              <a:buChar char="•"/>
            </a:pPr>
            <a:r>
              <a:rPr lang="en-US" sz="3000" dirty="0">
                <a:effectLst/>
                <a:latin typeface="Calibri" panose="020F0502020204030204" pitchFamily="34" charset="0"/>
                <a:cs typeface="Calibri" panose="020F0502020204030204" pitchFamily="34" charset="0"/>
              </a:rPr>
              <a:t>Each word is a row vector of </a:t>
            </a:r>
            <a:r>
              <a:rPr lang="en-US" sz="3000" i="1" dirty="0">
                <a:effectLst/>
                <a:latin typeface="Calibri" panose="020F0502020204030204" pitchFamily="34" charset="0"/>
                <a:cs typeface="Calibri" panose="020F0502020204030204" pitchFamily="34" charset="0"/>
              </a:rPr>
              <a:t>d </a:t>
            </a:r>
            <a:r>
              <a:rPr lang="en-US" sz="3000" dirty="0">
                <a:effectLst/>
                <a:latin typeface="Calibri" panose="020F0502020204030204" pitchFamily="34" charset="0"/>
                <a:cs typeface="Calibri" panose="020F0502020204030204" pitchFamily="34" charset="0"/>
              </a:rPr>
              <a:t>dimensions</a:t>
            </a:r>
          </a:p>
          <a:p>
            <a:pPr marL="457200" indent="-457200">
              <a:buFont typeface="Arial" panose="020B0604020202020204" pitchFamily="34" charset="0"/>
              <a:buChar char="•"/>
            </a:pPr>
            <a:endParaRPr lang="en-US" sz="3000" dirty="0">
              <a:effectLst/>
              <a:latin typeface="Calibri" panose="020F0502020204030204" pitchFamily="34" charset="0"/>
              <a:cs typeface="Calibri" panose="020F0502020204030204" pitchFamily="34" charset="0"/>
            </a:endParaRPr>
          </a:p>
          <a:p>
            <a:r>
              <a:rPr lang="en-US" sz="3000" dirty="0">
                <a:latin typeface="Calibri" panose="020F0502020204030204" pitchFamily="34" charset="0"/>
                <a:cs typeface="Calibri" panose="020F0502020204030204" pitchFamily="34" charset="0"/>
              </a:rPr>
              <a:t>Given:  string "</a:t>
            </a:r>
            <a:r>
              <a:rPr lang="en-US" sz="3000" i="1" dirty="0">
                <a:latin typeface="Calibri" panose="020F0502020204030204" pitchFamily="34" charset="0"/>
                <a:cs typeface="Calibri" panose="020F0502020204030204" pitchFamily="34" charset="0"/>
              </a:rPr>
              <a:t>Thanks for all the"</a:t>
            </a:r>
          </a:p>
          <a:p>
            <a:r>
              <a:rPr lang="en-US" sz="3000" i="1" dirty="0">
                <a:latin typeface="Calibri" panose="020F0502020204030204" pitchFamily="34" charset="0"/>
                <a:cs typeface="Calibri" panose="020F0502020204030204" pitchFamily="34" charset="0"/>
              </a:rPr>
              <a:t>1. </a:t>
            </a:r>
            <a:r>
              <a:rPr lang="en-US" sz="3000" dirty="0">
                <a:latin typeface="Calibri" panose="020F0502020204030204" pitchFamily="34" charset="0"/>
                <a:cs typeface="Calibri" panose="020F0502020204030204" pitchFamily="34" charset="0"/>
              </a:rPr>
              <a:t>Tokenize with BPE and convert into vocab indices</a:t>
            </a:r>
          </a:p>
          <a:p>
            <a:r>
              <a:rPr lang="en-US" sz="3000" dirty="0">
                <a:effectLst/>
                <a:latin typeface="Calibri" panose="020F0502020204030204" pitchFamily="34" charset="0"/>
                <a:cs typeface="Calibri" panose="020F0502020204030204" pitchFamily="34" charset="0"/>
              </a:rPr>
              <a:t>w = [5,4000,10532,2224] </a:t>
            </a:r>
          </a:p>
          <a:p>
            <a:r>
              <a:rPr lang="en-US" sz="3000" dirty="0">
                <a:effectLst/>
                <a:latin typeface="Calibri" panose="020F0502020204030204" pitchFamily="34" charset="0"/>
                <a:cs typeface="Calibri" panose="020F0502020204030204" pitchFamily="34" charset="0"/>
              </a:rPr>
              <a:t>2. Select the corresponding rows from E, each row an embedding</a:t>
            </a:r>
          </a:p>
          <a:p>
            <a:pPr marL="457200" indent="-457200">
              <a:buFont typeface="Arial" panose="020B0604020202020204" pitchFamily="34" charset="0"/>
              <a:buChar char="•"/>
            </a:pPr>
            <a:r>
              <a:rPr lang="en-US" sz="3000" dirty="0">
                <a:latin typeface="Calibri" panose="020F0502020204030204" pitchFamily="34" charset="0"/>
                <a:cs typeface="Calibri" panose="020F0502020204030204" pitchFamily="34" charset="0"/>
              </a:rPr>
              <a:t>	</a:t>
            </a:r>
            <a:r>
              <a:rPr lang="en-US" sz="3000" dirty="0">
                <a:effectLst/>
                <a:latin typeface="Calibri" panose="020F0502020204030204" pitchFamily="34" charset="0"/>
                <a:cs typeface="Calibri" panose="020F0502020204030204" pitchFamily="34" charset="0"/>
              </a:rPr>
              <a:t> (row 5, row 4000, row 10532, row 2224). </a:t>
            </a:r>
            <a:endParaRPr lang="en-US" sz="3000" dirty="0">
              <a:latin typeface="Calibri" panose="020F0502020204030204" pitchFamily="34" charset="0"/>
              <a:cs typeface="Calibri" panose="020F0502020204030204" pitchFamily="34" charset="0"/>
            </a:endParaRPr>
          </a:p>
          <a:p>
            <a:endParaRPr lang="en-US" sz="1200" dirty="0"/>
          </a:p>
          <a:p>
            <a:endParaRPr lang="en-US" sz="1800" dirty="0">
              <a:effectLst/>
              <a:latin typeface="NimbusRomNo9L"/>
            </a:endParaRPr>
          </a:p>
          <a:p>
            <a:endParaRPr lang="en-US" dirty="0"/>
          </a:p>
        </p:txBody>
      </p:sp>
    </p:spTree>
    <p:extLst>
      <p:ext uri="{BB962C8B-B14F-4D97-AF65-F5344CB8AC3E}">
        <p14:creationId xmlns:p14="http://schemas.microsoft.com/office/powerpoint/2010/main" val="165161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E5CBA-CD4F-B1C1-7154-7417693902CE}"/>
              </a:ext>
            </a:extLst>
          </p:cNvPr>
          <p:cNvSpPr>
            <a:spLocks noGrp="1"/>
          </p:cNvSpPr>
          <p:nvPr>
            <p:ph type="title"/>
          </p:nvPr>
        </p:nvSpPr>
        <p:spPr/>
        <p:txBody>
          <a:bodyPr/>
          <a:lstStyle/>
          <a:p>
            <a:r>
              <a:rPr lang="en-US" dirty="0"/>
              <a:t>Position Embeddings</a:t>
            </a:r>
          </a:p>
        </p:txBody>
      </p:sp>
      <p:sp>
        <p:nvSpPr>
          <p:cNvPr id="3" name="Content Placeholder 2">
            <a:extLst>
              <a:ext uri="{FF2B5EF4-FFF2-40B4-BE49-F238E27FC236}">
                <a16:creationId xmlns:a16="http://schemas.microsoft.com/office/drawing/2014/main" id="{8921A34C-5842-17A2-2B4D-212965C969EC}"/>
              </a:ext>
            </a:extLst>
          </p:cNvPr>
          <p:cNvSpPr>
            <a:spLocks noGrp="1"/>
          </p:cNvSpPr>
          <p:nvPr>
            <p:ph idx="1"/>
          </p:nvPr>
        </p:nvSpPr>
        <p:spPr>
          <a:xfrm>
            <a:off x="1097285" y="1600200"/>
            <a:ext cx="10789915" cy="4572000"/>
          </a:xfrm>
        </p:spPr>
        <p:txBody>
          <a:bodyPr>
            <a:normAutofit/>
          </a:bodyPr>
          <a:lstStyle/>
          <a:p>
            <a:r>
              <a:rPr lang="en-US" b="0" dirty="0">
                <a:effectLst/>
                <a:latin typeface="Calibri" panose="020F0502020204030204" pitchFamily="34" charset="0"/>
                <a:cs typeface="Calibri" panose="020F0502020204030204" pitchFamily="34" charset="0"/>
              </a:rPr>
              <a:t>There are many methods</a:t>
            </a:r>
            <a:r>
              <a:rPr lang="en-US" dirty="0">
                <a:latin typeface="Calibri" panose="020F0502020204030204" pitchFamily="34" charset="0"/>
                <a:cs typeface="Calibri" panose="020F0502020204030204" pitchFamily="34" charset="0"/>
              </a:rPr>
              <a:t>, </a:t>
            </a:r>
            <a:r>
              <a:rPr lang="en-US" b="0" dirty="0">
                <a:effectLst/>
                <a:latin typeface="Calibri" panose="020F0502020204030204" pitchFamily="34" charset="0"/>
                <a:cs typeface="Calibri" panose="020F0502020204030204" pitchFamily="34" charset="0"/>
              </a:rPr>
              <a:t>but we'll just describe the </a:t>
            </a:r>
            <a:r>
              <a:rPr lang="en-US" dirty="0">
                <a:latin typeface="Calibri" panose="020F0502020204030204" pitchFamily="34" charset="0"/>
                <a:cs typeface="Calibri" panose="020F0502020204030204" pitchFamily="34" charset="0"/>
              </a:rPr>
              <a:t>simplest: </a:t>
            </a:r>
            <a:r>
              <a:rPr lang="en-US" b="0" dirty="0">
                <a:effectLst/>
                <a:latin typeface="Calibri" panose="020F0502020204030204" pitchFamily="34" charset="0"/>
                <a:cs typeface="Calibri" panose="020F0502020204030204" pitchFamily="34" charset="0"/>
              </a:rPr>
              <a:t>absolute position</a:t>
            </a:r>
            <a:r>
              <a:rPr lang="en-US" b="0" dirty="0">
                <a:latin typeface="Calibri" panose="020F0502020204030204" pitchFamily="34" charset="0"/>
                <a:cs typeface="Calibri" panose="020F0502020204030204" pitchFamily="34" charset="0"/>
              </a:rPr>
              <a:t>.</a:t>
            </a:r>
          </a:p>
          <a:p>
            <a:r>
              <a:rPr lang="en-US" dirty="0">
                <a:effectLst/>
                <a:latin typeface="Calibri" panose="020F0502020204030204" pitchFamily="34" charset="0"/>
                <a:cs typeface="Calibri" panose="020F0502020204030204" pitchFamily="34" charset="0"/>
              </a:rPr>
              <a:t>Goal: learn a position embedding matrix </a:t>
            </a:r>
            <a:r>
              <a:rPr lang="en-US" i="1" dirty="0">
                <a:effectLst/>
                <a:latin typeface="Calibri" panose="020F0502020204030204" pitchFamily="34" charset="0"/>
                <a:cs typeface="Calibri" panose="020F0502020204030204" pitchFamily="34" charset="0"/>
              </a:rPr>
              <a:t>E</a:t>
            </a:r>
            <a:r>
              <a:rPr lang="en-US" dirty="0">
                <a:effectLst/>
                <a:latin typeface="Calibri" panose="020F0502020204030204" pitchFamily="34" charset="0"/>
                <a:cs typeface="Calibri" panose="020F0502020204030204" pitchFamily="34" charset="0"/>
              </a:rPr>
              <a:t>pos of shape [1 × </a:t>
            </a:r>
            <a:r>
              <a:rPr lang="en-US" i="1" dirty="0">
                <a:effectLst/>
                <a:latin typeface="Calibri" panose="020F0502020204030204" pitchFamily="34" charset="0"/>
                <a:cs typeface="Calibri" panose="020F0502020204030204" pitchFamily="34" charset="0"/>
              </a:rPr>
              <a:t>N </a:t>
            </a:r>
            <a:r>
              <a:rPr lang="en-US" dirty="0">
                <a:effectLst/>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Start </a:t>
            </a:r>
            <a:r>
              <a:rPr lang="en-US" dirty="0">
                <a:effectLst/>
                <a:latin typeface="Calibri" panose="020F0502020204030204" pitchFamily="34" charset="0"/>
                <a:cs typeface="Calibri" panose="020F0502020204030204" pitchFamily="34" charset="0"/>
              </a:rPr>
              <a:t>with randomly initialized embeddings</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one for each integer </a:t>
            </a:r>
            <a:r>
              <a:rPr lang="en-US" dirty="0">
                <a:effectLst/>
                <a:latin typeface="Calibri" panose="020F0502020204030204" pitchFamily="34" charset="0"/>
                <a:cs typeface="Calibri" panose="020F0502020204030204" pitchFamily="34" charset="0"/>
              </a:rPr>
              <a:t>up to some maximum length. </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i.e., j</a:t>
            </a:r>
            <a:r>
              <a:rPr lang="en-US" dirty="0">
                <a:effectLst/>
                <a:latin typeface="Calibri" panose="020F0502020204030204" pitchFamily="34" charset="0"/>
                <a:cs typeface="Calibri" panose="020F0502020204030204" pitchFamily="34" charset="0"/>
              </a:rPr>
              <a:t>ust as we have an embedding for </a:t>
            </a:r>
            <a:r>
              <a:rPr lang="en-US" dirty="0">
                <a:latin typeface="Calibri" panose="020F0502020204030204" pitchFamily="34" charset="0"/>
                <a:cs typeface="Calibri" panose="020F0502020204030204" pitchFamily="34" charset="0"/>
              </a:rPr>
              <a:t>token </a:t>
            </a:r>
            <a:r>
              <a:rPr lang="en-US" i="1" dirty="0">
                <a:effectLst/>
                <a:latin typeface="Calibri" panose="020F0502020204030204" pitchFamily="34" charset="0"/>
                <a:cs typeface="Calibri" panose="020F0502020204030204" pitchFamily="34" charset="0"/>
              </a:rPr>
              <a:t>fish</a:t>
            </a:r>
            <a:r>
              <a:rPr lang="en-US" dirty="0">
                <a:effectLst/>
                <a:latin typeface="Calibri" panose="020F0502020204030204" pitchFamily="34" charset="0"/>
                <a:cs typeface="Calibri" panose="020F0502020204030204" pitchFamily="34" charset="0"/>
              </a:rPr>
              <a:t>, we’ll have an embedding for position 3 and position 17.</a:t>
            </a: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As with word embeddings, these position embeddings are learned along with other parameters during training. </a:t>
            </a:r>
          </a:p>
          <a:p>
            <a:endParaRPr lang="en-US" dirty="0"/>
          </a:p>
        </p:txBody>
      </p:sp>
    </p:spTree>
    <p:extLst>
      <p:ext uri="{BB962C8B-B14F-4D97-AF65-F5344CB8AC3E}">
        <p14:creationId xmlns:p14="http://schemas.microsoft.com/office/powerpoint/2010/main" val="39833879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67E6B-529B-C3B3-E9EA-CFABF6A4D408}"/>
              </a:ext>
            </a:extLst>
          </p:cNvPr>
          <p:cNvSpPr>
            <a:spLocks noGrp="1"/>
          </p:cNvSpPr>
          <p:nvPr>
            <p:ph type="title"/>
          </p:nvPr>
        </p:nvSpPr>
        <p:spPr>
          <a:xfrm>
            <a:off x="1097280" y="159603"/>
            <a:ext cx="10942320" cy="907196"/>
          </a:xfrm>
        </p:spPr>
        <p:txBody>
          <a:bodyPr>
            <a:normAutofit fontScale="90000"/>
          </a:bodyPr>
          <a:lstStyle/>
          <a:p>
            <a:r>
              <a:rPr lang="en-US" dirty="0"/>
              <a:t>Each </a:t>
            </a:r>
            <a:r>
              <a:rPr lang="en-US" b="1" dirty="0"/>
              <a:t>x</a:t>
            </a:r>
            <a:r>
              <a:rPr lang="en-US" dirty="0"/>
              <a:t> is just the sum of word and position embeddings</a:t>
            </a:r>
          </a:p>
        </p:txBody>
      </p:sp>
      <p:pic>
        <p:nvPicPr>
          <p:cNvPr id="5" name="Content Placeholder 4">
            <a:extLst>
              <a:ext uri="{FF2B5EF4-FFF2-40B4-BE49-F238E27FC236}">
                <a16:creationId xmlns:a16="http://schemas.microsoft.com/office/drawing/2014/main" id="{52640300-E58D-E840-817E-C8FAE90E0721}"/>
              </a:ext>
            </a:extLst>
          </p:cNvPr>
          <p:cNvPicPr>
            <a:picLocks noGrp="1" noChangeAspect="1"/>
          </p:cNvPicPr>
          <p:nvPr>
            <p:ph idx="1"/>
          </p:nvPr>
        </p:nvPicPr>
        <p:blipFill>
          <a:blip r:embed="rId2"/>
          <a:stretch>
            <a:fillRect/>
          </a:stretch>
        </p:blipFill>
        <p:spPr>
          <a:xfrm>
            <a:off x="1871663" y="1682750"/>
            <a:ext cx="8509000" cy="4406900"/>
          </a:xfrm>
        </p:spPr>
      </p:pic>
    </p:spTree>
    <p:extLst>
      <p:ext uri="{BB962C8B-B14F-4D97-AF65-F5344CB8AC3E}">
        <p14:creationId xmlns:p14="http://schemas.microsoft.com/office/powerpoint/2010/main" val="26292641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9648-D237-5E00-6359-414412627181}"/>
              </a:ext>
            </a:extLst>
          </p:cNvPr>
          <p:cNvSpPr>
            <a:spLocks noGrp="1"/>
          </p:cNvSpPr>
          <p:nvPr>
            <p:ph type="title"/>
          </p:nvPr>
        </p:nvSpPr>
        <p:spPr/>
        <p:txBody>
          <a:bodyPr/>
          <a:lstStyle/>
          <a:p>
            <a:r>
              <a:rPr lang="en-US" dirty="0"/>
              <a:t>Language </a:t>
            </a:r>
            <a:r>
              <a:rPr lang="en-US"/>
              <a:t>modeling head</a:t>
            </a:r>
          </a:p>
        </p:txBody>
      </p:sp>
      <p:pic>
        <p:nvPicPr>
          <p:cNvPr id="5" name="Content Placeholder 4">
            <a:extLst>
              <a:ext uri="{FF2B5EF4-FFF2-40B4-BE49-F238E27FC236}">
                <a16:creationId xmlns:a16="http://schemas.microsoft.com/office/drawing/2014/main" id="{4D4C61FB-2D84-CE88-2459-49604AA7059C}"/>
              </a:ext>
            </a:extLst>
          </p:cNvPr>
          <p:cNvPicPr>
            <a:picLocks noGrp="1" noChangeAspect="1"/>
          </p:cNvPicPr>
          <p:nvPr>
            <p:ph idx="1"/>
          </p:nvPr>
        </p:nvPicPr>
        <p:blipFill>
          <a:blip r:embed="rId2"/>
          <a:stretch>
            <a:fillRect/>
          </a:stretch>
        </p:blipFill>
        <p:spPr>
          <a:xfrm>
            <a:off x="1096963" y="1765518"/>
            <a:ext cx="10058400" cy="4241363"/>
          </a:xfrm>
        </p:spPr>
      </p:pic>
    </p:spTree>
    <p:extLst>
      <p:ext uri="{BB962C8B-B14F-4D97-AF65-F5344CB8AC3E}">
        <p14:creationId xmlns:p14="http://schemas.microsoft.com/office/powerpoint/2010/main" val="169311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Attention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621301418"/>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9648-D237-5E00-6359-414412627181}"/>
              </a:ext>
            </a:extLst>
          </p:cNvPr>
          <p:cNvSpPr>
            <a:spLocks noGrp="1"/>
          </p:cNvSpPr>
          <p:nvPr>
            <p:ph type="title"/>
          </p:nvPr>
        </p:nvSpPr>
        <p:spPr/>
        <p:txBody>
          <a:bodyPr/>
          <a:lstStyle/>
          <a:p>
            <a:r>
              <a:rPr lang="en-US" dirty="0"/>
              <a:t>Language </a:t>
            </a:r>
            <a:r>
              <a:rPr lang="en-US"/>
              <a:t>modeling head</a:t>
            </a:r>
          </a:p>
        </p:txBody>
      </p:sp>
      <p:pic>
        <p:nvPicPr>
          <p:cNvPr id="5" name="Content Placeholder 4">
            <a:extLst>
              <a:ext uri="{FF2B5EF4-FFF2-40B4-BE49-F238E27FC236}">
                <a16:creationId xmlns:a16="http://schemas.microsoft.com/office/drawing/2014/main" id="{4D4C61FB-2D84-CE88-2459-49604AA7059C}"/>
              </a:ext>
            </a:extLst>
          </p:cNvPr>
          <p:cNvPicPr>
            <a:picLocks noGrp="1" noChangeAspect="1"/>
          </p:cNvPicPr>
          <p:nvPr>
            <p:ph idx="1"/>
          </p:nvPr>
        </p:nvPicPr>
        <p:blipFill>
          <a:blip r:embed="rId2"/>
          <a:srcRect l="37849"/>
          <a:stretch/>
        </p:blipFill>
        <p:spPr>
          <a:xfrm>
            <a:off x="381000" y="2757219"/>
            <a:ext cx="5255390" cy="3565584"/>
          </a:xfrm>
        </p:spPr>
      </p:pic>
      <p:sp>
        <p:nvSpPr>
          <p:cNvPr id="7" name="TextBox 6">
            <a:extLst>
              <a:ext uri="{FF2B5EF4-FFF2-40B4-BE49-F238E27FC236}">
                <a16:creationId xmlns:a16="http://schemas.microsoft.com/office/drawing/2014/main" id="{36203227-CDCA-E567-D803-5D7A124917F8}"/>
              </a:ext>
            </a:extLst>
          </p:cNvPr>
          <p:cNvSpPr txBox="1"/>
          <p:nvPr/>
        </p:nvSpPr>
        <p:spPr>
          <a:xfrm>
            <a:off x="1097280" y="1801142"/>
            <a:ext cx="10607040" cy="461665"/>
          </a:xfrm>
          <a:prstGeom prst="rect">
            <a:avLst/>
          </a:prstGeom>
          <a:noFill/>
        </p:spPr>
        <p:txBody>
          <a:bodyPr wrap="square" rtlCol="0">
            <a:spAutoFit/>
          </a:bodyPr>
          <a:lstStyle/>
          <a:p>
            <a:r>
              <a:rPr lang="en-US" sz="2400" b="1" dirty="0">
                <a:latin typeface="Calibri" panose="020F0502020204030204" pitchFamily="34" charset="0"/>
                <a:cs typeface="Calibri" panose="020F0502020204030204" pitchFamily="34" charset="0"/>
              </a:rPr>
              <a:t>U</a:t>
            </a:r>
            <a:r>
              <a:rPr lang="en-US" sz="2400" b="1" dirty="0">
                <a:effectLst/>
                <a:latin typeface="Calibri" panose="020F0502020204030204" pitchFamily="34" charset="0"/>
                <a:cs typeface="Calibri" panose="020F0502020204030204" pitchFamily="34" charset="0"/>
              </a:rPr>
              <a:t>nembedding layer</a:t>
            </a:r>
            <a:r>
              <a:rPr lang="en-US" sz="2400" dirty="0">
                <a:effectLst/>
                <a:latin typeface="Calibri" panose="020F0502020204030204" pitchFamily="34" charset="0"/>
                <a:cs typeface="Calibri" panose="020F0502020204030204" pitchFamily="34" charset="0"/>
              </a:rPr>
              <a:t>:  linear layer projects from </a:t>
            </a:r>
            <a:r>
              <a:rPr lang="en-US" sz="2400" i="1" dirty="0" err="1">
                <a:effectLst/>
                <a:latin typeface="Calibri" panose="020F0502020204030204" pitchFamily="34" charset="0"/>
                <a:cs typeface="Calibri" panose="020F0502020204030204" pitchFamily="34" charset="0"/>
              </a:rPr>
              <a:t>h</a:t>
            </a:r>
            <a:r>
              <a:rPr lang="en-US" sz="3000" i="1" baseline="30000" dirty="0" err="1">
                <a:effectLst/>
                <a:latin typeface="Calibri" panose="020F0502020204030204" pitchFamily="34" charset="0"/>
                <a:cs typeface="Calibri" panose="020F0502020204030204" pitchFamily="34" charset="0"/>
              </a:rPr>
              <a:t>L</a:t>
            </a:r>
            <a:r>
              <a:rPr lang="en-US" sz="3000" i="1" baseline="-25000" dirty="0" err="1">
                <a:effectLst/>
                <a:latin typeface="Calibri" panose="020F0502020204030204" pitchFamily="34" charset="0"/>
                <a:cs typeface="Calibri" panose="020F0502020204030204" pitchFamily="34" charset="0"/>
              </a:rPr>
              <a:t>N</a:t>
            </a:r>
            <a:r>
              <a:rPr lang="en-US" sz="2400" i="1" dirty="0">
                <a:effectLst/>
                <a:latin typeface="Calibri" panose="020F0502020204030204" pitchFamily="34" charset="0"/>
                <a:cs typeface="Calibri" panose="020F0502020204030204" pitchFamily="34" charset="0"/>
              </a:rPr>
              <a:t> </a:t>
            </a:r>
            <a:r>
              <a:rPr lang="en-US" sz="2400" dirty="0">
                <a:effectLst/>
                <a:latin typeface="Calibri" panose="020F0502020204030204" pitchFamily="34" charset="0"/>
                <a:cs typeface="Calibri" panose="020F0502020204030204" pitchFamily="34" charset="0"/>
              </a:rPr>
              <a:t>  (shape [1 × </a:t>
            </a:r>
            <a:r>
              <a:rPr lang="en-US" sz="2400" i="1" dirty="0">
                <a:effectLst/>
                <a:latin typeface="Calibri" panose="020F0502020204030204" pitchFamily="34" charset="0"/>
                <a:cs typeface="Calibri" panose="020F0502020204030204" pitchFamily="34" charset="0"/>
              </a:rPr>
              <a:t>d</a:t>
            </a:r>
            <a:r>
              <a:rPr lang="en-US" sz="2400" dirty="0">
                <a:effectLst/>
                <a:latin typeface="Calibri" panose="020F0502020204030204" pitchFamily="34" charset="0"/>
                <a:cs typeface="Calibri" panose="020F0502020204030204" pitchFamily="34" charset="0"/>
              </a:rPr>
              <a:t>]) </a:t>
            </a:r>
            <a:r>
              <a:rPr lang="en-US" sz="2400" dirty="0">
                <a:latin typeface="Calibri" panose="020F0502020204030204" pitchFamily="34" charset="0"/>
                <a:cs typeface="Calibri" panose="020F0502020204030204" pitchFamily="34" charset="0"/>
              </a:rPr>
              <a:t> t</a:t>
            </a:r>
            <a:r>
              <a:rPr lang="en-US" sz="2400" dirty="0">
                <a:effectLst/>
                <a:latin typeface="Calibri" panose="020F0502020204030204" pitchFamily="34" charset="0"/>
                <a:cs typeface="Calibri" panose="020F0502020204030204" pitchFamily="34" charset="0"/>
              </a:rPr>
              <a:t>o </a:t>
            </a:r>
            <a:r>
              <a:rPr lang="en-US" sz="2400" b="0" dirty="0">
                <a:effectLst/>
                <a:latin typeface="Calibri" panose="020F0502020204030204" pitchFamily="34" charset="0"/>
                <a:cs typeface="Calibri" panose="020F0502020204030204" pitchFamily="34" charset="0"/>
              </a:rPr>
              <a:t>logit </a:t>
            </a:r>
            <a:r>
              <a:rPr lang="en-US" sz="2400" dirty="0">
                <a:effectLst/>
                <a:latin typeface="Calibri" panose="020F0502020204030204" pitchFamily="34" charset="0"/>
                <a:cs typeface="Calibri" panose="020F0502020204030204" pitchFamily="34" charset="0"/>
              </a:rPr>
              <a:t>vector </a:t>
            </a:r>
          </a:p>
        </p:txBody>
      </p:sp>
      <p:sp>
        <p:nvSpPr>
          <p:cNvPr id="8" name="TextBox 7">
            <a:extLst>
              <a:ext uri="{FF2B5EF4-FFF2-40B4-BE49-F238E27FC236}">
                <a16:creationId xmlns:a16="http://schemas.microsoft.com/office/drawing/2014/main" id="{CD3C4099-B4E9-DAE7-7CDE-267F6C54E5F0}"/>
              </a:ext>
            </a:extLst>
          </p:cNvPr>
          <p:cNvSpPr txBox="1"/>
          <p:nvPr/>
        </p:nvSpPr>
        <p:spPr>
          <a:xfrm>
            <a:off x="6096000" y="3025696"/>
            <a:ext cx="4478572" cy="461665"/>
          </a:xfrm>
          <a:prstGeom prst="rect">
            <a:avLst/>
          </a:prstGeom>
          <a:noFill/>
        </p:spPr>
        <p:txBody>
          <a:bodyPr wrap="square" rtlCol="0">
            <a:spAutoFit/>
          </a:bodyPr>
          <a:lstStyle/>
          <a:p>
            <a:r>
              <a:rPr lang="en-US" sz="2400" dirty="0">
                <a:effectLst/>
                <a:latin typeface="Calibri" panose="020F0502020204030204" pitchFamily="34" charset="0"/>
                <a:cs typeface="Calibri" panose="020F0502020204030204" pitchFamily="34" charset="0"/>
              </a:rPr>
              <a:t>Why "unembedding"? </a:t>
            </a:r>
            <a:r>
              <a:rPr lang="en-US" sz="2400" b="1" dirty="0">
                <a:effectLst/>
                <a:latin typeface="Calibri" panose="020F0502020204030204" pitchFamily="34" charset="0"/>
                <a:cs typeface="Calibri" panose="020F0502020204030204" pitchFamily="34" charset="0"/>
              </a:rPr>
              <a:t>Tied</a:t>
            </a:r>
            <a:r>
              <a:rPr lang="en-US" sz="2400" dirty="0">
                <a:effectLst/>
                <a:latin typeface="Calibri" panose="020F0502020204030204" pitchFamily="34" charset="0"/>
                <a:cs typeface="Calibri" panose="020F0502020204030204" pitchFamily="34" charset="0"/>
              </a:rPr>
              <a:t> to </a:t>
            </a:r>
            <a:r>
              <a:rPr lang="en-US" sz="2400" b="1" dirty="0">
                <a:effectLst/>
                <a:latin typeface="Calibri" panose="020F0502020204030204" pitchFamily="34" charset="0"/>
                <a:cs typeface="Calibri" panose="020F0502020204030204" pitchFamily="34" charset="0"/>
              </a:rPr>
              <a:t>E</a:t>
            </a:r>
            <a:r>
              <a:rPr lang="en-US" sz="2400" b="1" baseline="30000" dirty="0">
                <a:effectLst/>
                <a:latin typeface="Calibri" panose="020F0502020204030204" pitchFamily="34" charset="0"/>
                <a:cs typeface="Calibri" panose="020F0502020204030204" pitchFamily="34" charset="0"/>
              </a:rPr>
              <a:t>T</a:t>
            </a:r>
          </a:p>
        </p:txBody>
      </p:sp>
      <p:sp>
        <p:nvSpPr>
          <p:cNvPr id="9" name="TextBox 8">
            <a:extLst>
              <a:ext uri="{FF2B5EF4-FFF2-40B4-BE49-F238E27FC236}">
                <a16:creationId xmlns:a16="http://schemas.microsoft.com/office/drawing/2014/main" id="{12388BF4-A1BE-C1C4-617C-1126C74B051B}"/>
              </a:ext>
            </a:extLst>
          </p:cNvPr>
          <p:cNvSpPr txBox="1"/>
          <p:nvPr/>
        </p:nvSpPr>
        <p:spPr>
          <a:xfrm>
            <a:off x="6324600" y="4163079"/>
            <a:ext cx="5577402" cy="830997"/>
          </a:xfrm>
          <a:prstGeom prst="rect">
            <a:avLst/>
          </a:prstGeom>
          <a:noFill/>
        </p:spPr>
        <p:txBody>
          <a:bodyPr wrap="square" rtlCol="0">
            <a:spAutoFit/>
          </a:bodyPr>
          <a:lstStyle/>
          <a:p>
            <a:r>
              <a:rPr lang="en-US" sz="2400" b="1" dirty="0">
                <a:latin typeface="Calibri" panose="020F0502020204030204" pitchFamily="34" charset="0"/>
                <a:cs typeface="Calibri" panose="020F0502020204030204" pitchFamily="34" charset="0"/>
              </a:rPr>
              <a:t>W</a:t>
            </a:r>
            <a:r>
              <a:rPr lang="en-US" sz="2400" b="1" dirty="0">
                <a:effectLst/>
                <a:latin typeface="Calibri" panose="020F0502020204030204" pitchFamily="34" charset="0"/>
                <a:cs typeface="Calibri" panose="020F0502020204030204" pitchFamily="34" charset="0"/>
              </a:rPr>
              <a:t>eight tying</a:t>
            </a:r>
            <a:r>
              <a:rPr lang="en-US" sz="2400" dirty="0">
                <a:effectLst/>
                <a:latin typeface="Calibri" panose="020F0502020204030204" pitchFamily="34" charset="0"/>
                <a:cs typeface="Calibri" panose="020F0502020204030204" pitchFamily="34" charset="0"/>
              </a:rPr>
              <a:t>, we use the same weights for two different matrices</a:t>
            </a:r>
            <a:endParaRPr lang="en-US" sz="24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C6B4C47F-A805-F98E-2696-57424E341B52}"/>
              </a:ext>
            </a:extLst>
          </p:cNvPr>
          <p:cNvSpPr txBox="1"/>
          <p:nvPr/>
        </p:nvSpPr>
        <p:spPr>
          <a:xfrm>
            <a:off x="3521950" y="5358992"/>
            <a:ext cx="7101417" cy="830997"/>
          </a:xfrm>
          <a:prstGeom prst="rect">
            <a:avLst/>
          </a:prstGeom>
          <a:noFill/>
        </p:spPr>
        <p:txBody>
          <a:bodyPr wrap="square" rtlCol="0">
            <a:spAutoFit/>
          </a:bodyPr>
          <a:lstStyle/>
          <a:p>
            <a:r>
              <a:rPr lang="en-US" sz="2400" dirty="0">
                <a:effectLst/>
                <a:latin typeface="Calibri" panose="020F0502020204030204" pitchFamily="34" charset="0"/>
                <a:cs typeface="Calibri" panose="020F0502020204030204" pitchFamily="34" charset="0"/>
              </a:rPr>
              <a:t>Unembedding layer maps from an embedding to a 1x|V| vector of logits</a:t>
            </a:r>
            <a:endParaRPr lang="en-US" sz="2400" b="1" baseline="3000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21028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9648-D237-5E00-6359-414412627181}"/>
              </a:ext>
            </a:extLst>
          </p:cNvPr>
          <p:cNvSpPr>
            <a:spLocks noGrp="1"/>
          </p:cNvSpPr>
          <p:nvPr>
            <p:ph type="title"/>
          </p:nvPr>
        </p:nvSpPr>
        <p:spPr/>
        <p:txBody>
          <a:bodyPr/>
          <a:lstStyle/>
          <a:p>
            <a:r>
              <a:rPr lang="en-US" dirty="0"/>
              <a:t>Language </a:t>
            </a:r>
            <a:r>
              <a:rPr lang="en-US"/>
              <a:t>modeling head</a:t>
            </a:r>
          </a:p>
        </p:txBody>
      </p:sp>
      <p:pic>
        <p:nvPicPr>
          <p:cNvPr id="5" name="Content Placeholder 4">
            <a:extLst>
              <a:ext uri="{FF2B5EF4-FFF2-40B4-BE49-F238E27FC236}">
                <a16:creationId xmlns:a16="http://schemas.microsoft.com/office/drawing/2014/main" id="{4D4C61FB-2D84-CE88-2459-49604AA7059C}"/>
              </a:ext>
            </a:extLst>
          </p:cNvPr>
          <p:cNvPicPr>
            <a:picLocks noGrp="1" noChangeAspect="1"/>
          </p:cNvPicPr>
          <p:nvPr>
            <p:ph idx="1"/>
          </p:nvPr>
        </p:nvPicPr>
        <p:blipFill>
          <a:blip r:embed="rId2"/>
          <a:srcRect l="37849"/>
          <a:stretch/>
        </p:blipFill>
        <p:spPr>
          <a:xfrm>
            <a:off x="381000" y="2757219"/>
            <a:ext cx="5255390" cy="3565584"/>
          </a:xfrm>
        </p:spPr>
      </p:pic>
      <p:sp>
        <p:nvSpPr>
          <p:cNvPr id="6" name="TextBox 5">
            <a:extLst>
              <a:ext uri="{FF2B5EF4-FFF2-40B4-BE49-F238E27FC236}">
                <a16:creationId xmlns:a16="http://schemas.microsoft.com/office/drawing/2014/main" id="{903E5519-36DD-B593-5ECA-6733074551C7}"/>
              </a:ext>
            </a:extLst>
          </p:cNvPr>
          <p:cNvSpPr txBox="1"/>
          <p:nvPr/>
        </p:nvSpPr>
        <p:spPr>
          <a:xfrm>
            <a:off x="6152984" y="1182231"/>
            <a:ext cx="5410200" cy="2246769"/>
          </a:xfrm>
          <a:prstGeom prst="rect">
            <a:avLst/>
          </a:prstGeom>
          <a:noFill/>
        </p:spPr>
        <p:txBody>
          <a:bodyPr wrap="square">
            <a:spAutoFit/>
          </a:bodyPr>
          <a:lstStyle/>
          <a:p>
            <a:r>
              <a:rPr lang="en-US" sz="2800" b="1" dirty="0">
                <a:latin typeface="Calibri" panose="020F0502020204030204" pitchFamily="34" charset="0"/>
                <a:cs typeface="Calibri" panose="020F0502020204030204" pitchFamily="34" charset="0"/>
              </a:rPr>
              <a:t>Logits</a:t>
            </a:r>
            <a:r>
              <a:rPr lang="en-US" sz="2800" dirty="0">
                <a:latin typeface="Calibri" panose="020F0502020204030204" pitchFamily="34" charset="0"/>
                <a:cs typeface="Calibri" panose="020F0502020204030204" pitchFamily="34" charset="0"/>
              </a:rPr>
              <a:t>, the score </a:t>
            </a:r>
            <a:r>
              <a:rPr lang="en-US" sz="2800" dirty="0">
                <a:effectLst/>
                <a:latin typeface="Calibri" panose="020F0502020204030204" pitchFamily="34" charset="0"/>
                <a:cs typeface="Calibri" panose="020F0502020204030204" pitchFamily="34" charset="0"/>
              </a:rPr>
              <a:t>vector u</a:t>
            </a: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O</a:t>
            </a:r>
            <a:r>
              <a:rPr lang="en-US" sz="2800" dirty="0">
                <a:effectLst/>
                <a:latin typeface="Calibri" panose="020F0502020204030204" pitchFamily="34" charset="0"/>
                <a:cs typeface="Calibri" panose="020F0502020204030204" pitchFamily="34" charset="0"/>
              </a:rPr>
              <a:t>ne score for each of the |</a:t>
            </a:r>
            <a:r>
              <a:rPr lang="en-US" sz="2800" i="1" dirty="0">
                <a:effectLst/>
                <a:latin typeface="Calibri" panose="020F0502020204030204" pitchFamily="34" charset="0"/>
                <a:cs typeface="Calibri" panose="020F0502020204030204" pitchFamily="34" charset="0"/>
              </a:rPr>
              <a:t>V </a:t>
            </a:r>
            <a:r>
              <a:rPr lang="en-US" sz="2800" dirty="0">
                <a:effectLst/>
                <a:latin typeface="Calibri" panose="020F0502020204030204" pitchFamily="34" charset="0"/>
                <a:cs typeface="Calibri" panose="020F0502020204030204" pitchFamily="34" charset="0"/>
              </a:rPr>
              <a:t>| possible words in the vocabulary </a:t>
            </a:r>
            <a:r>
              <a:rPr lang="en-US" sz="2800" i="1" dirty="0">
                <a:effectLst/>
                <a:latin typeface="Calibri" panose="020F0502020204030204" pitchFamily="34" charset="0"/>
                <a:cs typeface="Calibri" panose="020F0502020204030204" pitchFamily="34" charset="0"/>
              </a:rPr>
              <a:t>V </a:t>
            </a:r>
            <a:r>
              <a:rPr lang="en-US" sz="2800" dirty="0">
                <a:effectLst/>
                <a:latin typeface="Calibri" panose="020F0502020204030204" pitchFamily="34" charset="0"/>
                <a:cs typeface="Calibri" panose="020F0502020204030204" pitchFamily="34" charset="0"/>
              </a:rPr>
              <a:t>. Shape 1 × |</a:t>
            </a:r>
            <a:r>
              <a:rPr lang="en-US" sz="2800" i="1" dirty="0">
                <a:effectLst/>
                <a:latin typeface="Calibri" panose="020F0502020204030204" pitchFamily="34" charset="0"/>
                <a:cs typeface="Calibri" panose="020F0502020204030204" pitchFamily="34" charset="0"/>
              </a:rPr>
              <a:t>V </a:t>
            </a:r>
            <a:r>
              <a:rPr lang="en-US" sz="2800" dirty="0">
                <a:effectLst/>
                <a:latin typeface="Calibri" panose="020F0502020204030204" pitchFamily="34" charset="0"/>
                <a:cs typeface="Calibri" panose="020F0502020204030204" pitchFamily="34" charset="0"/>
              </a:rPr>
              <a:t>|. </a:t>
            </a:r>
            <a:endParaRPr lang="en-US" sz="2800" dirty="0">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69334D06-C1BB-4F83-3C03-C6376A6ED960}"/>
              </a:ext>
            </a:extLst>
          </p:cNvPr>
          <p:cNvSpPr txBox="1"/>
          <p:nvPr/>
        </p:nvSpPr>
        <p:spPr>
          <a:xfrm>
            <a:off x="7010950" y="3710065"/>
            <a:ext cx="4835478" cy="1384995"/>
          </a:xfrm>
          <a:prstGeom prst="rect">
            <a:avLst/>
          </a:prstGeom>
          <a:noFill/>
        </p:spPr>
        <p:txBody>
          <a:bodyPr wrap="square">
            <a:spAutoFit/>
          </a:bodyPr>
          <a:lstStyle/>
          <a:p>
            <a:r>
              <a:rPr lang="en-US" sz="2800" b="1" dirty="0" err="1">
                <a:latin typeface="Calibri" panose="020F0502020204030204" pitchFamily="34" charset="0"/>
                <a:cs typeface="Calibri" panose="020F0502020204030204" pitchFamily="34" charset="0"/>
              </a:rPr>
              <a:t>Softmax</a:t>
            </a:r>
            <a:r>
              <a:rPr lang="en-US" sz="2800" b="1"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turns the logits into probabilities over vocabulary. </a:t>
            </a:r>
            <a:r>
              <a:rPr lang="en-US" sz="2800" dirty="0">
                <a:effectLst/>
                <a:latin typeface="Calibri" panose="020F0502020204030204" pitchFamily="34" charset="0"/>
                <a:cs typeface="Calibri" panose="020F0502020204030204" pitchFamily="34" charset="0"/>
              </a:rPr>
              <a:t>Shape 1 × |</a:t>
            </a:r>
            <a:r>
              <a:rPr lang="en-US" sz="2800" i="1" dirty="0">
                <a:effectLst/>
                <a:latin typeface="Calibri" panose="020F0502020204030204" pitchFamily="34" charset="0"/>
                <a:cs typeface="Calibri" panose="020F0502020204030204" pitchFamily="34" charset="0"/>
              </a:rPr>
              <a:t>V </a:t>
            </a:r>
            <a:r>
              <a:rPr lang="en-US" sz="2800" dirty="0">
                <a:effectLst/>
                <a:latin typeface="Calibri" panose="020F0502020204030204" pitchFamily="34" charset="0"/>
                <a:cs typeface="Calibri" panose="020F0502020204030204" pitchFamily="34" charset="0"/>
              </a:rPr>
              <a:t>|. </a:t>
            </a:r>
            <a:endParaRPr lang="en-US" sz="28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913A56C5-B291-3A46-03DF-E713847A17AF}"/>
              </a:ext>
            </a:extLst>
          </p:cNvPr>
          <p:cNvPicPr>
            <a:picLocks noChangeAspect="1"/>
          </p:cNvPicPr>
          <p:nvPr/>
        </p:nvPicPr>
        <p:blipFill>
          <a:blip r:embed="rId3"/>
          <a:stretch>
            <a:fillRect/>
          </a:stretch>
        </p:blipFill>
        <p:spPr>
          <a:xfrm>
            <a:off x="5257800" y="5534084"/>
            <a:ext cx="3179506" cy="1263650"/>
          </a:xfrm>
          <a:prstGeom prst="rect">
            <a:avLst/>
          </a:prstGeom>
        </p:spPr>
      </p:pic>
    </p:spTree>
    <p:extLst>
      <p:ext uri="{BB962C8B-B14F-4D97-AF65-F5344CB8AC3E}">
        <p14:creationId xmlns:p14="http://schemas.microsoft.com/office/powerpoint/2010/main" val="1117274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9648-D237-5E00-6359-414412627181}"/>
              </a:ext>
            </a:extLst>
          </p:cNvPr>
          <p:cNvSpPr>
            <a:spLocks noGrp="1"/>
          </p:cNvSpPr>
          <p:nvPr>
            <p:ph type="title"/>
          </p:nvPr>
        </p:nvSpPr>
        <p:spPr>
          <a:xfrm>
            <a:off x="1066800" y="609600"/>
            <a:ext cx="10058400" cy="907196"/>
          </a:xfrm>
        </p:spPr>
        <p:txBody>
          <a:bodyPr>
            <a:normAutofit fontScale="90000"/>
          </a:bodyPr>
          <a:lstStyle/>
          <a:p>
            <a:r>
              <a:rPr lang="en-US" dirty="0"/>
              <a:t>The final transformer</a:t>
            </a:r>
            <a:br>
              <a:rPr lang="en-US" dirty="0"/>
            </a:br>
            <a:r>
              <a:rPr lang="en-US" dirty="0"/>
              <a:t>model</a:t>
            </a:r>
          </a:p>
        </p:txBody>
      </p:sp>
      <p:pic>
        <p:nvPicPr>
          <p:cNvPr id="7" name="Content Placeholder 6">
            <a:extLst>
              <a:ext uri="{FF2B5EF4-FFF2-40B4-BE49-F238E27FC236}">
                <a16:creationId xmlns:a16="http://schemas.microsoft.com/office/drawing/2014/main" id="{C45FB925-0FA1-52E5-B3F7-B389910E8AB5}"/>
              </a:ext>
            </a:extLst>
          </p:cNvPr>
          <p:cNvPicPr>
            <a:picLocks noGrp="1" noChangeAspect="1"/>
          </p:cNvPicPr>
          <p:nvPr>
            <p:ph idx="1"/>
          </p:nvPr>
        </p:nvPicPr>
        <p:blipFill>
          <a:blip r:embed="rId2"/>
          <a:srcRect/>
          <a:stretch/>
        </p:blipFill>
        <p:spPr>
          <a:xfrm>
            <a:off x="5715000" y="48498"/>
            <a:ext cx="5334000" cy="6809502"/>
          </a:xfrm>
        </p:spPr>
      </p:pic>
      <p:pic>
        <p:nvPicPr>
          <p:cNvPr id="3" name="Content Placeholder 6">
            <a:extLst>
              <a:ext uri="{FF2B5EF4-FFF2-40B4-BE49-F238E27FC236}">
                <a16:creationId xmlns:a16="http://schemas.microsoft.com/office/drawing/2014/main" id="{B74E968E-3477-1CFE-9F70-46FD196CE83F}"/>
              </a:ext>
            </a:extLst>
          </p:cNvPr>
          <p:cNvPicPr>
            <a:picLocks noChangeAspect="1"/>
          </p:cNvPicPr>
          <p:nvPr/>
        </p:nvPicPr>
        <p:blipFill>
          <a:blip r:embed="rId3"/>
          <a:srcRect b="71967"/>
          <a:stretch/>
        </p:blipFill>
        <p:spPr>
          <a:xfrm>
            <a:off x="521728" y="1905000"/>
            <a:ext cx="10859180" cy="3886200"/>
          </a:xfrm>
          <a:prstGeom prst="rect">
            <a:avLst/>
          </a:prstGeom>
        </p:spPr>
      </p:pic>
    </p:spTree>
    <p:extLst>
      <p:ext uri="{BB962C8B-B14F-4D97-AF65-F5344CB8AC3E}">
        <p14:creationId xmlns:p14="http://schemas.microsoft.com/office/powerpoint/2010/main" val="3729976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204CA-17D2-267C-ECD8-A2059966ACF7}"/>
              </a:ext>
            </a:extLst>
          </p:cNvPr>
          <p:cNvSpPr>
            <a:spLocks noGrp="1"/>
          </p:cNvSpPr>
          <p:nvPr>
            <p:ph type="title"/>
          </p:nvPr>
        </p:nvSpPr>
        <p:spPr/>
        <p:txBody>
          <a:bodyPr/>
          <a:lstStyle/>
          <a:p>
            <a:r>
              <a:rPr lang="en-US" dirty="0"/>
              <a:t>The big picture</a:t>
            </a:r>
          </a:p>
        </p:txBody>
      </p:sp>
      <p:pic>
        <p:nvPicPr>
          <p:cNvPr id="5" name="Content Placeholder 4">
            <a:extLst>
              <a:ext uri="{FF2B5EF4-FFF2-40B4-BE49-F238E27FC236}">
                <a16:creationId xmlns:a16="http://schemas.microsoft.com/office/drawing/2014/main" id="{8ECE246B-A586-10DE-DD5F-21C165623B2C}"/>
              </a:ext>
            </a:extLst>
          </p:cNvPr>
          <p:cNvPicPr>
            <a:picLocks noGrp="1" noChangeAspect="1"/>
          </p:cNvPicPr>
          <p:nvPr>
            <p:ph idx="1"/>
          </p:nvPr>
        </p:nvPicPr>
        <p:blipFill>
          <a:blip r:embed="rId2"/>
          <a:srcRect/>
          <a:stretch/>
        </p:blipFill>
        <p:spPr>
          <a:xfrm>
            <a:off x="1899183" y="1600200"/>
            <a:ext cx="8393633" cy="4953000"/>
          </a:xfrm>
        </p:spPr>
      </p:pic>
      <p:pic>
        <p:nvPicPr>
          <p:cNvPr id="7" name="Picture 6">
            <a:extLst>
              <a:ext uri="{FF2B5EF4-FFF2-40B4-BE49-F238E27FC236}">
                <a16:creationId xmlns:a16="http://schemas.microsoft.com/office/drawing/2014/main" id="{9FB10180-61B6-B00B-6CAE-FAF480C45658}"/>
              </a:ext>
            </a:extLst>
          </p:cNvPr>
          <p:cNvPicPr>
            <a:picLocks noChangeAspect="1"/>
          </p:cNvPicPr>
          <p:nvPr/>
        </p:nvPicPr>
        <p:blipFill>
          <a:blip r:embed="rId3"/>
          <a:stretch>
            <a:fillRect/>
          </a:stretch>
        </p:blipFill>
        <p:spPr>
          <a:xfrm>
            <a:off x="3562349" y="3661202"/>
            <a:ext cx="495300" cy="203200"/>
          </a:xfrm>
          <a:prstGeom prst="rect">
            <a:avLst/>
          </a:prstGeom>
        </p:spPr>
      </p:pic>
      <p:pic>
        <p:nvPicPr>
          <p:cNvPr id="9" name="Content Placeholder 4">
            <a:extLst>
              <a:ext uri="{FF2B5EF4-FFF2-40B4-BE49-F238E27FC236}">
                <a16:creationId xmlns:a16="http://schemas.microsoft.com/office/drawing/2014/main" id="{A094309D-6D07-CFF2-87C4-69AF7EF817A5}"/>
              </a:ext>
            </a:extLst>
          </p:cNvPr>
          <p:cNvPicPr>
            <a:picLocks noChangeAspect="1"/>
          </p:cNvPicPr>
          <p:nvPr/>
        </p:nvPicPr>
        <p:blipFill>
          <a:blip r:embed="rId4"/>
          <a:srcRect t="2586" b="2586"/>
          <a:stretch/>
        </p:blipFill>
        <p:spPr>
          <a:xfrm>
            <a:off x="3427939" y="3885670"/>
            <a:ext cx="764119" cy="382059"/>
          </a:xfrm>
          <a:prstGeom prst="rect">
            <a:avLst/>
          </a:prstGeom>
        </p:spPr>
      </p:pic>
    </p:spTree>
    <p:extLst>
      <p:ext uri="{BB962C8B-B14F-4D97-AF65-F5344CB8AC3E}">
        <p14:creationId xmlns:p14="http://schemas.microsoft.com/office/powerpoint/2010/main" val="324591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1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a:bodyPr>
          <a:lstStyle/>
          <a:p>
            <a:r>
              <a:rPr lang="en-US" dirty="0"/>
              <a:t>Problem with static embeddings (word2vec)</a:t>
            </a:r>
          </a:p>
        </p:txBody>
      </p:sp>
      <p:sp>
        <p:nvSpPr>
          <p:cNvPr id="20483" name="Rectangle 3"/>
          <p:cNvSpPr>
            <a:spLocks noGrp="1" noChangeArrowheads="1"/>
          </p:cNvSpPr>
          <p:nvPr>
            <p:ph idx="1"/>
          </p:nvPr>
        </p:nvSpPr>
        <p:spPr>
          <a:xfrm>
            <a:off x="1066800" y="2057400"/>
            <a:ext cx="11125200" cy="4572000"/>
          </a:xfrm>
        </p:spPr>
        <p:txBody>
          <a:bodyPr>
            <a:normAutofit/>
          </a:bodyPr>
          <a:lstStyle/>
          <a:p>
            <a:pPr marL="0" indent="0"/>
            <a:r>
              <a:rPr lang="en-US" sz="3200" dirty="0"/>
              <a:t>They are static!  The embedding for a word doesn't reflect how its meaning changes in context.</a:t>
            </a:r>
          </a:p>
          <a:p>
            <a:pPr marL="0" indent="0"/>
            <a:endParaRPr lang="en-US" sz="3200" dirty="0"/>
          </a:p>
          <a:p>
            <a:pPr marL="0" indent="0"/>
            <a:r>
              <a:rPr lang="en-US" sz="2400" dirty="0">
                <a:latin typeface="Courier" pitchFamily="2" charset="0"/>
              </a:rPr>
              <a:t> The chicken didn't cross the road because it was too tired</a:t>
            </a:r>
          </a:p>
          <a:p>
            <a:pPr marL="0" indent="0"/>
            <a:endParaRPr lang="en-US" sz="3200" dirty="0"/>
          </a:p>
          <a:p>
            <a:pPr marL="0" indent="0"/>
            <a:r>
              <a:rPr lang="en-US" sz="3200" dirty="0"/>
              <a:t>What is the meaning represented in the static embedding for "it"?</a:t>
            </a:r>
          </a:p>
          <a:p>
            <a:pPr marL="0" indent="0"/>
            <a:r>
              <a:rPr lang="en-US" sz="3200" dirty="0"/>
              <a:t>	</a:t>
            </a:r>
          </a:p>
          <a:p>
            <a:pPr marL="0" indent="0"/>
            <a:endParaRPr lang="en-US" sz="3200" dirty="0"/>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8DCE3B0E-54FB-88DC-1083-B29462EC2F10}"/>
                  </a:ext>
                </a:extLst>
              </p14:cNvPr>
              <p14:cNvContentPartPr/>
              <p14:nvPr/>
            </p14:nvContentPartPr>
            <p14:xfrm>
              <a:off x="8686800" y="3441440"/>
              <a:ext cx="707760" cy="819360"/>
            </p14:xfrm>
          </p:contentPart>
        </mc:Choice>
        <mc:Fallback xmlns="">
          <p:pic>
            <p:nvPicPr>
              <p:cNvPr id="5" name="Ink 4">
                <a:extLst>
                  <a:ext uri="{FF2B5EF4-FFF2-40B4-BE49-F238E27FC236}">
                    <a16:creationId xmlns:a16="http://schemas.microsoft.com/office/drawing/2014/main" id="{8DCE3B0E-54FB-88DC-1083-B29462EC2F10}"/>
                  </a:ext>
                </a:extLst>
              </p:cNvPr>
              <p:cNvPicPr/>
              <p:nvPr/>
            </p:nvPicPr>
            <p:blipFill>
              <a:blip r:embed="rId4"/>
              <a:stretch>
                <a:fillRect/>
              </a:stretch>
            </p:blipFill>
            <p:spPr>
              <a:xfrm>
                <a:off x="8650818" y="3405440"/>
                <a:ext cx="779364" cy="891000"/>
              </a:xfrm>
              <a:prstGeom prst="rect">
                <a:avLst/>
              </a:prstGeom>
            </p:spPr>
          </p:pic>
        </mc:Fallback>
      </mc:AlternateContent>
    </p:spTree>
    <p:extLst>
      <p:ext uri="{BB962C8B-B14F-4D97-AF65-F5344CB8AC3E}">
        <p14:creationId xmlns:p14="http://schemas.microsoft.com/office/powerpoint/2010/main" val="2500074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48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F4781-D84A-BC73-A841-F7BE685A860E}"/>
              </a:ext>
            </a:extLst>
          </p:cNvPr>
          <p:cNvSpPr>
            <a:spLocks noGrp="1"/>
          </p:cNvSpPr>
          <p:nvPr>
            <p:ph type="title"/>
          </p:nvPr>
        </p:nvSpPr>
        <p:spPr/>
        <p:txBody>
          <a:bodyPr/>
          <a:lstStyle/>
          <a:p>
            <a:r>
              <a:rPr lang="en-US" dirty="0"/>
              <a:t>Contextual Embeddings</a:t>
            </a:r>
          </a:p>
        </p:txBody>
      </p:sp>
      <p:sp>
        <p:nvSpPr>
          <p:cNvPr id="3" name="Content Placeholder 2">
            <a:extLst>
              <a:ext uri="{FF2B5EF4-FFF2-40B4-BE49-F238E27FC236}">
                <a16:creationId xmlns:a16="http://schemas.microsoft.com/office/drawing/2014/main" id="{172893DF-5229-F004-39C2-935F8D85F474}"/>
              </a:ext>
            </a:extLst>
          </p:cNvPr>
          <p:cNvSpPr>
            <a:spLocks noGrp="1"/>
          </p:cNvSpPr>
          <p:nvPr>
            <p:ph idx="1"/>
          </p:nvPr>
        </p:nvSpPr>
        <p:spPr/>
        <p:txBody>
          <a:bodyPr>
            <a:normAutofit/>
          </a:bodyPr>
          <a:lstStyle/>
          <a:p>
            <a:pPr marL="571500" indent="-571500">
              <a:buFont typeface="Arial" panose="020B0604020202020204" pitchFamily="34" charset="0"/>
              <a:buChar char="•"/>
            </a:pPr>
            <a:r>
              <a:rPr lang="en-US" sz="3600" dirty="0"/>
              <a:t>Intuition: a representation of meaning of a word should be different in different contexts!</a:t>
            </a:r>
          </a:p>
          <a:p>
            <a:pPr marL="571500" indent="-571500">
              <a:buFont typeface="Arial" panose="020B0604020202020204" pitchFamily="34" charset="0"/>
              <a:buChar char="•"/>
            </a:pPr>
            <a:r>
              <a:rPr lang="en-US" sz="3600" b="1" dirty="0"/>
              <a:t>Contextual Embedding</a:t>
            </a:r>
            <a:r>
              <a:rPr lang="en-US" sz="3600" dirty="0"/>
              <a:t>: each word has a different vector that expresses different meanings depending on the surrounding words</a:t>
            </a:r>
          </a:p>
          <a:p>
            <a:pPr marL="571500" indent="-571500">
              <a:buFont typeface="Arial" panose="020B0604020202020204" pitchFamily="34" charset="0"/>
              <a:buChar char="•"/>
            </a:pPr>
            <a:r>
              <a:rPr lang="en-US" sz="3600" dirty="0"/>
              <a:t>How to compute contextual embeddings?</a:t>
            </a:r>
          </a:p>
          <a:p>
            <a:pPr marL="968345" lvl="1" indent="-571500">
              <a:buFont typeface="Arial" panose="020B0604020202020204" pitchFamily="34" charset="0"/>
              <a:buChar char="•"/>
            </a:pPr>
            <a:r>
              <a:rPr lang="en-US" sz="3200" b="1" dirty="0"/>
              <a:t>Attention</a:t>
            </a:r>
          </a:p>
        </p:txBody>
      </p:sp>
    </p:spTree>
    <p:extLst>
      <p:ext uri="{BB962C8B-B14F-4D97-AF65-F5344CB8AC3E}">
        <p14:creationId xmlns:p14="http://schemas.microsoft.com/office/powerpoint/2010/main" val="2049950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a:bodyPr>
          <a:lstStyle/>
          <a:p>
            <a:r>
              <a:rPr lang="en-US" dirty="0"/>
              <a:t>Contextual Embeddings</a:t>
            </a:r>
          </a:p>
        </p:txBody>
      </p:sp>
      <p:sp>
        <p:nvSpPr>
          <p:cNvPr id="20483" name="Rectangle 3"/>
          <p:cNvSpPr>
            <a:spLocks noGrp="1" noChangeArrowheads="1"/>
          </p:cNvSpPr>
          <p:nvPr>
            <p:ph idx="1"/>
          </p:nvPr>
        </p:nvSpPr>
        <p:spPr>
          <a:xfrm>
            <a:off x="1066800" y="2057400"/>
            <a:ext cx="11125200" cy="4572000"/>
          </a:xfrm>
        </p:spPr>
        <p:txBody>
          <a:bodyPr>
            <a:normAutofit fontScale="62500" lnSpcReduction="20000"/>
          </a:bodyPr>
          <a:lstStyle/>
          <a:p>
            <a:pPr marL="0" indent="0"/>
            <a:endParaRPr lang="en-US" sz="3200" dirty="0"/>
          </a:p>
          <a:p>
            <a:pPr marL="0" indent="0"/>
            <a:r>
              <a:rPr lang="en-US" sz="3400" dirty="0">
                <a:latin typeface="Courier" pitchFamily="2" charset="0"/>
              </a:rPr>
              <a:t>The chicken didn't cross the road because it</a:t>
            </a:r>
          </a:p>
          <a:p>
            <a:pPr marL="0" indent="0"/>
            <a:endParaRPr lang="en-US" sz="3200" dirty="0"/>
          </a:p>
          <a:p>
            <a:pPr marL="0" indent="0"/>
            <a:r>
              <a:rPr lang="en-US" sz="4600" dirty="0"/>
              <a:t>What should be the properties of "it"?</a:t>
            </a:r>
          </a:p>
          <a:p>
            <a:pPr marL="0" indent="0"/>
            <a:endParaRPr lang="en-US" sz="3200" dirty="0"/>
          </a:p>
          <a:p>
            <a:pPr marL="0" indent="0"/>
            <a:r>
              <a:rPr lang="en-US" sz="3200" dirty="0">
                <a:latin typeface="Courier" pitchFamily="2" charset="0"/>
              </a:rPr>
              <a:t>The chicken didn't cross the road because it was too </a:t>
            </a:r>
            <a:r>
              <a:rPr lang="en-US" sz="3200" b="1" dirty="0">
                <a:latin typeface="Courier" pitchFamily="2" charset="0"/>
              </a:rPr>
              <a:t>tired</a:t>
            </a:r>
          </a:p>
          <a:p>
            <a:pPr marL="0" indent="0"/>
            <a:r>
              <a:rPr lang="en-US" sz="3200" dirty="0">
                <a:latin typeface="Courier" pitchFamily="2" charset="0"/>
              </a:rPr>
              <a:t>The chicken didn't cross the road because it was too </a:t>
            </a:r>
            <a:r>
              <a:rPr lang="en-US" sz="3200" b="1" dirty="0">
                <a:latin typeface="Courier" pitchFamily="2" charset="0"/>
              </a:rPr>
              <a:t>wide</a:t>
            </a:r>
          </a:p>
          <a:p>
            <a:pPr marL="0" indent="0"/>
            <a:endParaRPr lang="en-US" sz="3200" dirty="0"/>
          </a:p>
          <a:p>
            <a:pPr marL="0" indent="0"/>
            <a:endParaRPr lang="en-US" sz="3200" dirty="0"/>
          </a:p>
          <a:p>
            <a:pPr marL="0" indent="0"/>
            <a:r>
              <a:rPr lang="en-US" sz="3800" dirty="0"/>
              <a:t>At this point in the sentence, it's probably referring to either the chicken or the street</a:t>
            </a:r>
          </a:p>
          <a:p>
            <a:pPr marL="0" indent="0"/>
            <a:endParaRPr lang="en-US" sz="3200" dirty="0"/>
          </a:p>
          <a:p>
            <a:pPr marL="0" indent="0"/>
            <a:r>
              <a:rPr lang="en-US" sz="3200" dirty="0"/>
              <a:t>	</a:t>
            </a:r>
          </a:p>
          <a:p>
            <a:pPr marL="0" indent="0"/>
            <a:endParaRPr lang="en-US" sz="3200" dirty="0"/>
          </a:p>
        </p:txBody>
      </p:sp>
    </p:spTree>
    <p:extLst>
      <p:ext uri="{BB962C8B-B14F-4D97-AF65-F5344CB8AC3E}">
        <p14:creationId xmlns:p14="http://schemas.microsoft.com/office/powerpoint/2010/main" val="2079239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48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483">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48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6982A-B3FA-44F5-7CF1-61AE3B28C1D4}"/>
              </a:ext>
            </a:extLst>
          </p:cNvPr>
          <p:cNvSpPr>
            <a:spLocks noGrp="1"/>
          </p:cNvSpPr>
          <p:nvPr>
            <p:ph type="title"/>
          </p:nvPr>
        </p:nvSpPr>
        <p:spPr/>
        <p:txBody>
          <a:bodyPr/>
          <a:lstStyle/>
          <a:p>
            <a:r>
              <a:rPr lang="en-US" dirty="0"/>
              <a:t>Intuition of attention</a:t>
            </a:r>
          </a:p>
        </p:txBody>
      </p:sp>
      <p:sp>
        <p:nvSpPr>
          <p:cNvPr id="3" name="Content Placeholder 2">
            <a:extLst>
              <a:ext uri="{FF2B5EF4-FFF2-40B4-BE49-F238E27FC236}">
                <a16:creationId xmlns:a16="http://schemas.microsoft.com/office/drawing/2014/main" id="{4F8C0A15-6706-0C5D-A105-D12EC9FD8CF0}"/>
              </a:ext>
            </a:extLst>
          </p:cNvPr>
          <p:cNvSpPr>
            <a:spLocks noGrp="1"/>
          </p:cNvSpPr>
          <p:nvPr>
            <p:ph idx="1"/>
          </p:nvPr>
        </p:nvSpPr>
        <p:spPr/>
        <p:txBody>
          <a:bodyPr>
            <a:normAutofit/>
          </a:bodyPr>
          <a:lstStyle/>
          <a:p>
            <a:r>
              <a:rPr lang="en-US" sz="3600" dirty="0"/>
              <a:t>Build up the contextual embedding from a word by selectively integrating information from all the neighboring words</a:t>
            </a:r>
          </a:p>
          <a:p>
            <a:r>
              <a:rPr lang="en-US" sz="3600" dirty="0"/>
              <a:t>We say that a word "attends to" some neighboring words more than others</a:t>
            </a:r>
          </a:p>
        </p:txBody>
      </p:sp>
    </p:spTree>
    <p:extLst>
      <p:ext uri="{BB962C8B-B14F-4D97-AF65-F5344CB8AC3E}">
        <p14:creationId xmlns:p14="http://schemas.microsoft.com/office/powerpoint/2010/main" val="3036977574"/>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33945</TotalTime>
  <Words>1479</Words>
  <Application>Microsoft Macintosh PowerPoint</Application>
  <PresentationFormat>Widescreen</PresentationFormat>
  <Paragraphs>204</Paragraphs>
  <Slides>42</Slides>
  <Notes>23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42</vt:i4>
      </vt:variant>
    </vt:vector>
  </HeadingPairs>
  <TitlesOfParts>
    <vt:vector size="54" baseType="lpstr">
      <vt:lpstr>ＭＳ Ｐゴシック</vt:lpstr>
      <vt:lpstr>Arial</vt:lpstr>
      <vt:lpstr>Bradley Hand</vt:lpstr>
      <vt:lpstr>Calibri</vt:lpstr>
      <vt:lpstr>Calibri Light</vt:lpstr>
      <vt:lpstr>CMR10</vt:lpstr>
      <vt:lpstr>Courier</vt:lpstr>
      <vt:lpstr>Franklin Gothic Book</vt:lpstr>
      <vt:lpstr>NimbusRomNo9L</vt:lpstr>
      <vt:lpstr>Times</vt:lpstr>
      <vt:lpstr>Times New Roman</vt:lpstr>
      <vt:lpstr>1_Retrospect</vt:lpstr>
      <vt:lpstr>Transformers</vt:lpstr>
      <vt:lpstr>LLMs are built out of transformers</vt:lpstr>
      <vt:lpstr>Paper implementation from scratch</vt:lpstr>
      <vt:lpstr>Transformers</vt:lpstr>
      <vt:lpstr>The big picture</vt:lpstr>
      <vt:lpstr>Problem with static embeddings (word2vec)</vt:lpstr>
      <vt:lpstr>Contextual Embeddings</vt:lpstr>
      <vt:lpstr>Contextual Embeddings</vt:lpstr>
      <vt:lpstr>Intuition of attention</vt:lpstr>
      <vt:lpstr>Intuition of attention: </vt:lpstr>
      <vt:lpstr>Attention definition</vt:lpstr>
      <vt:lpstr>Attention is left-to-right</vt:lpstr>
      <vt:lpstr>Simplified version of attention: a sum of prior words weighted by their similarity with the current word</vt:lpstr>
      <vt:lpstr>Intuition of attention: </vt:lpstr>
      <vt:lpstr>An Actual Attention Head: slightly more complicated</vt:lpstr>
      <vt:lpstr>Attention intuition</vt:lpstr>
      <vt:lpstr>Intuition of attention: </vt:lpstr>
      <vt:lpstr>An Actual Attention Head: slightly more complicated</vt:lpstr>
      <vt:lpstr>An Actual Attention Head: slightly more complicated</vt:lpstr>
      <vt:lpstr>Final equations for one attention head</vt:lpstr>
      <vt:lpstr>Calculating the value of a3</vt:lpstr>
      <vt:lpstr>Actual Attention: slightly more complicated</vt:lpstr>
      <vt:lpstr>Multi-head attention</vt:lpstr>
      <vt:lpstr>Summary</vt:lpstr>
      <vt:lpstr>Transformers</vt:lpstr>
      <vt:lpstr>Transformers</vt:lpstr>
      <vt:lpstr>Reminder: transformer language model</vt:lpstr>
      <vt:lpstr>The residual stream: each token gets passed up and modified</vt:lpstr>
      <vt:lpstr>We'll need nonlinearities, so a feedforward layer</vt:lpstr>
      <vt:lpstr>Layer norm: the vector xi is normalized twice</vt:lpstr>
      <vt:lpstr>Layer Norm</vt:lpstr>
      <vt:lpstr>Putting together a single transformer block</vt:lpstr>
      <vt:lpstr>A transformer is a stack of these blocks so all the vectors are of the same dimensionality d</vt:lpstr>
      <vt:lpstr>Transformers</vt:lpstr>
      <vt:lpstr>Token and Position Embeddings</vt:lpstr>
      <vt:lpstr>Token Embeddings</vt:lpstr>
      <vt:lpstr>Position Embeddings</vt:lpstr>
      <vt:lpstr>Each x is just the sum of word and position embeddings</vt:lpstr>
      <vt:lpstr>Language modeling head</vt:lpstr>
      <vt:lpstr>Language modeling head</vt:lpstr>
      <vt:lpstr>Language modeling head</vt:lpstr>
      <vt:lpstr>The final transformer model</vt:lpstr>
    </vt:vector>
  </TitlesOfParts>
  <Manager/>
  <Company>Stanford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Transformers</dc:title>
  <dc:subject>Speech and Language Processing</dc:subject>
  <dc:creator>Dan Jurafsky</dc:creator>
  <cp:keywords/>
  <dc:description/>
  <cp:lastModifiedBy>Davide Posillipo</cp:lastModifiedBy>
  <cp:revision>592</cp:revision>
  <cp:lastPrinted>2024-08-20T14:10:44Z</cp:lastPrinted>
  <dcterms:created xsi:type="dcterms:W3CDTF">2009-02-11T19:56:22Z</dcterms:created>
  <dcterms:modified xsi:type="dcterms:W3CDTF">2025-04-11T06:29:44Z</dcterms:modified>
  <cp:category/>
</cp:coreProperties>
</file>

<file path=docProps/thumbnail.jpeg>
</file>